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66" r:id="rId2"/>
    <p:sldId id="370" r:id="rId3"/>
    <p:sldId id="357" r:id="rId4"/>
    <p:sldId id="358" r:id="rId5"/>
    <p:sldId id="359" r:id="rId6"/>
    <p:sldId id="343" r:id="rId7"/>
    <p:sldId id="360" r:id="rId8"/>
    <p:sldId id="361" r:id="rId9"/>
    <p:sldId id="362" r:id="rId10"/>
    <p:sldId id="363" r:id="rId11"/>
    <p:sldId id="364" r:id="rId12"/>
    <p:sldId id="365" r:id="rId13"/>
    <p:sldId id="341" r:id="rId14"/>
    <p:sldId id="342" r:id="rId15"/>
    <p:sldId id="369" r:id="rId16"/>
    <p:sldId id="344" r:id="rId17"/>
    <p:sldId id="354" r:id="rId18"/>
    <p:sldId id="353" r:id="rId19"/>
    <p:sldId id="345" r:id="rId20"/>
    <p:sldId id="346" r:id="rId21"/>
    <p:sldId id="347" r:id="rId22"/>
    <p:sldId id="356" r:id="rId23"/>
    <p:sldId id="367" r:id="rId24"/>
    <p:sldId id="368" r:id="rId25"/>
    <p:sldId id="355" r:id="rId26"/>
    <p:sldId id="352" r:id="rId27"/>
  </p:sldIdLst>
  <p:sldSz cx="9144000" cy="6858000" type="screen4x3"/>
  <p:notesSz cx="7010400" cy="9236075"/>
  <p:defaultTextStyle>
    <a:defPPr>
      <a:defRPr lang="en-GB"/>
    </a:defPPr>
    <a:lvl1pPr algn="l" rtl="0" fontAlgn="base">
      <a:spcBef>
        <a:spcPct val="0"/>
      </a:spcBef>
      <a:spcAft>
        <a:spcPct val="0"/>
      </a:spcAft>
      <a:defRPr sz="3200" kern="1200">
        <a:solidFill>
          <a:schemeClr val="tx1"/>
        </a:solidFill>
        <a:latin typeface="Lucida Sans Unicode" pitchFamily="34" charset="0"/>
        <a:ea typeface="+mn-ea"/>
        <a:cs typeface="+mn-cs"/>
      </a:defRPr>
    </a:lvl1pPr>
    <a:lvl2pPr marL="457200" algn="l" rtl="0" fontAlgn="base">
      <a:spcBef>
        <a:spcPct val="0"/>
      </a:spcBef>
      <a:spcAft>
        <a:spcPct val="0"/>
      </a:spcAft>
      <a:defRPr sz="3200" kern="1200">
        <a:solidFill>
          <a:schemeClr val="tx1"/>
        </a:solidFill>
        <a:latin typeface="Lucida Sans Unicode" pitchFamily="34" charset="0"/>
        <a:ea typeface="+mn-ea"/>
        <a:cs typeface="+mn-cs"/>
      </a:defRPr>
    </a:lvl2pPr>
    <a:lvl3pPr marL="914400" algn="l" rtl="0" fontAlgn="base">
      <a:spcBef>
        <a:spcPct val="0"/>
      </a:spcBef>
      <a:spcAft>
        <a:spcPct val="0"/>
      </a:spcAft>
      <a:defRPr sz="3200" kern="1200">
        <a:solidFill>
          <a:schemeClr val="tx1"/>
        </a:solidFill>
        <a:latin typeface="Lucida Sans Unicode" pitchFamily="34" charset="0"/>
        <a:ea typeface="+mn-ea"/>
        <a:cs typeface="+mn-cs"/>
      </a:defRPr>
    </a:lvl3pPr>
    <a:lvl4pPr marL="1371600" algn="l" rtl="0" fontAlgn="base">
      <a:spcBef>
        <a:spcPct val="0"/>
      </a:spcBef>
      <a:spcAft>
        <a:spcPct val="0"/>
      </a:spcAft>
      <a:defRPr sz="3200" kern="1200">
        <a:solidFill>
          <a:schemeClr val="tx1"/>
        </a:solidFill>
        <a:latin typeface="Lucida Sans Unicode" pitchFamily="34" charset="0"/>
        <a:ea typeface="+mn-ea"/>
        <a:cs typeface="+mn-cs"/>
      </a:defRPr>
    </a:lvl4pPr>
    <a:lvl5pPr marL="1828800" algn="l" rtl="0" fontAlgn="base">
      <a:spcBef>
        <a:spcPct val="0"/>
      </a:spcBef>
      <a:spcAft>
        <a:spcPct val="0"/>
      </a:spcAft>
      <a:defRPr sz="3200" kern="1200">
        <a:solidFill>
          <a:schemeClr val="tx1"/>
        </a:solidFill>
        <a:latin typeface="Lucida Sans Unicode" pitchFamily="34" charset="0"/>
        <a:ea typeface="+mn-ea"/>
        <a:cs typeface="+mn-cs"/>
      </a:defRPr>
    </a:lvl5pPr>
    <a:lvl6pPr marL="2286000" algn="l" defTabSz="914400" rtl="0" eaLnBrk="1" latinLnBrk="0" hangingPunct="1">
      <a:defRPr sz="3200" kern="1200">
        <a:solidFill>
          <a:schemeClr val="tx1"/>
        </a:solidFill>
        <a:latin typeface="Lucida Sans Unicode" pitchFamily="34" charset="0"/>
        <a:ea typeface="+mn-ea"/>
        <a:cs typeface="+mn-cs"/>
      </a:defRPr>
    </a:lvl6pPr>
    <a:lvl7pPr marL="2743200" algn="l" defTabSz="914400" rtl="0" eaLnBrk="1" latinLnBrk="0" hangingPunct="1">
      <a:defRPr sz="3200" kern="1200">
        <a:solidFill>
          <a:schemeClr val="tx1"/>
        </a:solidFill>
        <a:latin typeface="Lucida Sans Unicode" pitchFamily="34" charset="0"/>
        <a:ea typeface="+mn-ea"/>
        <a:cs typeface="+mn-cs"/>
      </a:defRPr>
    </a:lvl7pPr>
    <a:lvl8pPr marL="3200400" algn="l" defTabSz="914400" rtl="0" eaLnBrk="1" latinLnBrk="0" hangingPunct="1">
      <a:defRPr sz="3200" kern="1200">
        <a:solidFill>
          <a:schemeClr val="tx1"/>
        </a:solidFill>
        <a:latin typeface="Lucida Sans Unicode" pitchFamily="34" charset="0"/>
        <a:ea typeface="+mn-ea"/>
        <a:cs typeface="+mn-cs"/>
      </a:defRPr>
    </a:lvl8pPr>
    <a:lvl9pPr marL="3657600" algn="l" defTabSz="914400" rtl="0" eaLnBrk="1" latinLnBrk="0" hangingPunct="1">
      <a:defRPr sz="3200" kern="1200">
        <a:solidFill>
          <a:schemeClr val="tx1"/>
        </a:solidFill>
        <a:latin typeface="Lucida Sans Unicode"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hien Kraaima" initials="M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240"/>
    <a:srgbClr val="FFC000"/>
    <a:srgbClr val="00CC99"/>
    <a:srgbClr val="A1C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772" autoAdjust="0"/>
    <p:restoredTop sz="90965" autoAdjust="0"/>
  </p:normalViewPr>
  <p:slideViewPr>
    <p:cSldViewPr>
      <p:cViewPr>
        <p:scale>
          <a:sx n="100" d="100"/>
          <a:sy n="100" d="100"/>
        </p:scale>
        <p:origin x="-1944"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80" y="-84"/>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38386" cy="462099"/>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970378" y="0"/>
            <a:ext cx="3038386" cy="462099"/>
          </a:xfrm>
          <a:prstGeom prst="rect">
            <a:avLst/>
          </a:prstGeom>
        </p:spPr>
        <p:txBody>
          <a:bodyPr vert="horz" lIns="91440" tIns="45720" rIns="91440" bIns="45720" rtlCol="0"/>
          <a:lstStyle>
            <a:lvl1pPr algn="r">
              <a:defRPr sz="1200"/>
            </a:lvl1pPr>
          </a:lstStyle>
          <a:p>
            <a:pPr>
              <a:defRPr/>
            </a:pPr>
            <a:fld id="{62D2AEE2-22EA-4CE8-BE9B-A79A40076E97}" type="datetimeFigureOut">
              <a:rPr lang="nl-NL"/>
              <a:pPr>
                <a:defRPr/>
              </a:pPr>
              <a:t>21-3-2016</a:t>
            </a:fld>
            <a:endParaRPr lang="nl-NL"/>
          </a:p>
        </p:txBody>
      </p:sp>
      <p:sp>
        <p:nvSpPr>
          <p:cNvPr id="4" name="Tijdelijke aanduiding voor voettekst 3"/>
          <p:cNvSpPr>
            <a:spLocks noGrp="1"/>
          </p:cNvSpPr>
          <p:nvPr>
            <p:ph type="ftr" sz="quarter" idx="2"/>
          </p:nvPr>
        </p:nvSpPr>
        <p:spPr>
          <a:xfrm>
            <a:off x="1" y="8772500"/>
            <a:ext cx="3038386" cy="462099"/>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970378" y="8772500"/>
            <a:ext cx="3038386" cy="462099"/>
          </a:xfrm>
          <a:prstGeom prst="rect">
            <a:avLst/>
          </a:prstGeom>
        </p:spPr>
        <p:txBody>
          <a:bodyPr vert="horz" lIns="91440" tIns="45720" rIns="91440" bIns="45720" rtlCol="0" anchor="b"/>
          <a:lstStyle>
            <a:lvl1pPr algn="r">
              <a:defRPr sz="1200"/>
            </a:lvl1pPr>
          </a:lstStyle>
          <a:p>
            <a:pPr>
              <a:defRPr/>
            </a:pPr>
            <a:fld id="{F9C4576B-DA88-47AE-A5D4-379E455B4AA6}" type="slidenum">
              <a:rPr lang="nl-NL"/>
              <a:pPr>
                <a:defRPr/>
              </a:pPr>
              <a:t>‹nr.›</a:t>
            </a:fld>
            <a:endParaRPr lang="nl-NL"/>
          </a:p>
        </p:txBody>
      </p:sp>
    </p:spTree>
    <p:extLst>
      <p:ext uri="{BB962C8B-B14F-4D97-AF65-F5344CB8AC3E}">
        <p14:creationId xmlns:p14="http://schemas.microsoft.com/office/powerpoint/2010/main" val="182487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38386" cy="462099"/>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970378" y="0"/>
            <a:ext cx="3038386" cy="462099"/>
          </a:xfrm>
          <a:prstGeom prst="rect">
            <a:avLst/>
          </a:prstGeom>
        </p:spPr>
        <p:txBody>
          <a:bodyPr vert="horz" lIns="91440" tIns="45720" rIns="91440" bIns="45720" rtlCol="0"/>
          <a:lstStyle>
            <a:lvl1pPr algn="r">
              <a:defRPr sz="1200"/>
            </a:lvl1pPr>
          </a:lstStyle>
          <a:p>
            <a:pPr>
              <a:defRPr/>
            </a:pPr>
            <a:fld id="{8F0698F8-FB50-4448-A7D0-26B62516086A}" type="datetimeFigureOut">
              <a:rPr lang="nl-NL"/>
              <a:pPr>
                <a:defRPr/>
              </a:pPr>
              <a:t>21-3-2016</a:t>
            </a:fld>
            <a:endParaRPr lang="nl-NL"/>
          </a:p>
        </p:txBody>
      </p:sp>
      <p:sp>
        <p:nvSpPr>
          <p:cNvPr id="4" name="Tijdelijke aanduiding voor dia-afbeelding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701040" y="4387727"/>
            <a:ext cx="5608320" cy="4155939"/>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1" y="8772500"/>
            <a:ext cx="3038386" cy="462099"/>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970378" y="8772500"/>
            <a:ext cx="3038386" cy="462099"/>
          </a:xfrm>
          <a:prstGeom prst="rect">
            <a:avLst/>
          </a:prstGeom>
        </p:spPr>
        <p:txBody>
          <a:bodyPr vert="horz" lIns="91440" tIns="45720" rIns="91440" bIns="45720" rtlCol="0" anchor="b"/>
          <a:lstStyle>
            <a:lvl1pPr algn="r">
              <a:defRPr sz="1200"/>
            </a:lvl1pPr>
          </a:lstStyle>
          <a:p>
            <a:pPr>
              <a:defRPr/>
            </a:pPr>
            <a:fld id="{2B6E2282-B437-447C-A27C-B2D7F4D285BE}" type="slidenum">
              <a:rPr lang="nl-NL"/>
              <a:pPr>
                <a:defRPr/>
              </a:pPr>
              <a:t>‹nr.›</a:t>
            </a:fld>
            <a:endParaRPr lang="nl-NL"/>
          </a:p>
        </p:txBody>
      </p:sp>
    </p:spTree>
    <p:extLst>
      <p:ext uri="{BB962C8B-B14F-4D97-AF65-F5344CB8AC3E}">
        <p14:creationId xmlns:p14="http://schemas.microsoft.com/office/powerpoint/2010/main" val="1056412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200" dirty="0" smtClean="0">
                <a:solidFill>
                  <a:srgbClr val="00B050"/>
                </a:solidFill>
              </a:rPr>
              <a:t>Talent vraagt om een goede docent, die in staat is ook de betere leerlingen de aandacht te geven die ze nodig hebben. Leerlingen worden meer uitgedaagd als de inhoud, methodiek en didactiek aansluit bij hun niveau. In de opleidingen moet meer aandacht komen voor deze vormen van differentiatie. Dit sluit aan bij de bredere ambitie van het kabinet op het gebied van opbrengstgericht werken en de inspanningen van het kabinet gericht op het verder versterken van de kwaliteit van zittende en toekomstige leraren. In het bijzonder gaat het daarbij om het omgaan met verschillen tussen leerlingen en dus ook met toptalenten. Het is belangrijk om te kijken naar bekwaamheidseisen en specifieke  vaardigheden die hiervoor nodig zijn (staatssecretaris).</a:t>
            </a:r>
          </a:p>
          <a:p>
            <a:endParaRPr lang="nl-NL" dirty="0"/>
          </a:p>
        </p:txBody>
      </p:sp>
      <p:sp>
        <p:nvSpPr>
          <p:cNvPr id="4" name="Tijdelijke aanduiding voor dianummer 3"/>
          <p:cNvSpPr>
            <a:spLocks noGrp="1"/>
          </p:cNvSpPr>
          <p:nvPr>
            <p:ph type="sldNum" sz="quarter" idx="10"/>
          </p:nvPr>
        </p:nvSpPr>
        <p:spPr/>
        <p:txBody>
          <a:bodyPr/>
          <a:lstStyle/>
          <a:p>
            <a:pPr>
              <a:defRPr/>
            </a:pPr>
            <a:fld id="{2B6E2282-B437-447C-A27C-B2D7F4D285BE}" type="slidenum">
              <a:rPr lang="nl-NL" smtClean="0"/>
              <a:pPr>
                <a:defRPr/>
              </a:pPr>
              <a:t>11</a:t>
            </a:fld>
            <a:endParaRPr lang="nl-NL"/>
          </a:p>
        </p:txBody>
      </p:sp>
    </p:spTree>
    <p:extLst>
      <p:ext uri="{BB962C8B-B14F-4D97-AF65-F5344CB8AC3E}">
        <p14:creationId xmlns:p14="http://schemas.microsoft.com/office/powerpoint/2010/main" val="142075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Tijdelijke aanduiding voor inhoud 3" descr="SAX_BG_StudTemplate12071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3529013"/>
          </a:xfrm>
          <a:prstGeom prst="rect">
            <a:avLst/>
          </a:prstGeom>
          <a:noFill/>
          <a:ln w="9525">
            <a:noFill/>
            <a:miter lim="800000"/>
            <a:headEnd/>
            <a:tailEnd/>
          </a:ln>
        </p:spPr>
      </p:pic>
      <p:sp>
        <p:nvSpPr>
          <p:cNvPr id="5" name="Text Box 10"/>
          <p:cNvSpPr txBox="1">
            <a:spLocks noChangeArrowheads="1"/>
          </p:cNvSpPr>
          <p:nvPr/>
        </p:nvSpPr>
        <p:spPr bwMode="auto">
          <a:xfrm>
            <a:off x="900113" y="4768850"/>
            <a:ext cx="1919287" cy="304800"/>
          </a:xfrm>
          <a:prstGeom prst="rect">
            <a:avLst/>
          </a:prstGeom>
          <a:noFill/>
          <a:ln w="9525">
            <a:noFill/>
            <a:miter lim="800000"/>
            <a:headEnd/>
            <a:tailEnd/>
          </a:ln>
          <a:effectLst/>
        </p:spPr>
        <p:txBody>
          <a:bodyPr wrap="none">
            <a:spAutoFit/>
          </a:bodyPr>
          <a:lstStyle/>
          <a:p>
            <a:pPr>
              <a:defRPr/>
            </a:pPr>
            <a:r>
              <a:rPr lang="en-US" sz="1400">
                <a:solidFill>
                  <a:schemeClr val="bg1"/>
                </a:solidFill>
              </a:rPr>
              <a:t>Kom verder. Saxion.</a:t>
            </a:r>
            <a:endParaRPr lang="en-GB" sz="1400">
              <a:solidFill>
                <a:schemeClr val="bg1"/>
              </a:solidFill>
            </a:endParaRPr>
          </a:p>
        </p:txBody>
      </p:sp>
      <p:pic>
        <p:nvPicPr>
          <p:cNvPr id="6" name="Afbeelding 8" descr="SAX_BG_CorpTemplate12071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97425"/>
            <a:ext cx="9144000" cy="2060575"/>
          </a:xfrm>
          <a:prstGeom prst="rect">
            <a:avLst/>
          </a:prstGeom>
          <a:noFill/>
          <a:ln w="9525">
            <a:noFill/>
            <a:miter lim="800000"/>
            <a:headEnd/>
            <a:tailEnd/>
          </a:ln>
        </p:spPr>
      </p:pic>
      <p:sp>
        <p:nvSpPr>
          <p:cNvPr id="2050" name="Rectangle 2"/>
          <p:cNvSpPr>
            <a:spLocks noGrp="1" noChangeArrowheads="1"/>
          </p:cNvSpPr>
          <p:nvPr>
            <p:ph type="ctrTitle"/>
          </p:nvPr>
        </p:nvSpPr>
        <p:spPr>
          <a:xfrm>
            <a:off x="755576" y="1743788"/>
            <a:ext cx="7196336" cy="1181156"/>
          </a:xfrm>
          <a:solidFill>
            <a:schemeClr val="bg1"/>
          </a:solidFill>
        </p:spPr>
        <p:txBody>
          <a:bodyPr/>
          <a:lstStyle>
            <a:lvl1pPr algn="l">
              <a:defRPr>
                <a:solidFill>
                  <a:srgbClr val="FFC000"/>
                </a:solidFill>
              </a:defRPr>
            </a:lvl1pPr>
          </a:lstStyle>
          <a:p>
            <a:r>
              <a:rPr lang="nl-NL" smtClean="0"/>
              <a:t>Klik om de stijl te bewerken</a:t>
            </a:r>
            <a:endParaRPr lang="en-GB" dirty="0"/>
          </a:p>
        </p:txBody>
      </p:sp>
      <p:sp>
        <p:nvSpPr>
          <p:cNvPr id="2051" name="Rectangle 3"/>
          <p:cNvSpPr>
            <a:spLocks noGrp="1" noChangeArrowheads="1"/>
          </p:cNvSpPr>
          <p:nvPr>
            <p:ph type="subTitle" idx="1"/>
          </p:nvPr>
        </p:nvSpPr>
        <p:spPr>
          <a:xfrm>
            <a:off x="755576" y="2924944"/>
            <a:ext cx="7200800" cy="1368152"/>
          </a:xfrm>
        </p:spPr>
        <p:txBody>
          <a:bodyPr/>
          <a:lstStyle>
            <a:lvl1pPr marL="0" indent="0">
              <a:buFontTx/>
              <a:buNone/>
              <a:defRPr>
                <a:solidFill>
                  <a:srgbClr val="178240"/>
                </a:solidFill>
              </a:defRPr>
            </a:lvl1pPr>
          </a:lstStyle>
          <a:p>
            <a:r>
              <a:rPr lang="nl-NL" smtClean="0"/>
              <a:t>Klik om de ondertitelstijl van het model te bewerken</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4" name="Tijdelijke aanduiding voor inhoud 5" descr="SAX_BG_Stempel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685800" y="838200"/>
            <a:ext cx="7702624" cy="914400"/>
          </a:xfrm>
        </p:spPr>
        <p:txBody>
          <a:body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685800" y="1981200"/>
            <a:ext cx="7702624" cy="3505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4" name="Tijdelijke aanduiding voor inhoud 5" descr="SAX_BG_Stempel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
        <p:nvSpPr>
          <p:cNvPr id="2" name="Verticale titel 1"/>
          <p:cNvSpPr>
            <a:spLocks noGrp="1"/>
          </p:cNvSpPr>
          <p:nvPr>
            <p:ph type="title" orient="vert"/>
          </p:nvPr>
        </p:nvSpPr>
        <p:spPr>
          <a:xfrm>
            <a:off x="6515100" y="838200"/>
            <a:ext cx="1873324" cy="4648200"/>
          </a:xfrm>
        </p:spPr>
        <p:txBody>
          <a:bodyPr vert="eaVert"/>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Tijdelijke aanduiding voor inhoud 5" descr="SAX_BG_Stempel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685800" y="838200"/>
            <a:ext cx="7630616" cy="914400"/>
          </a:xfrm>
        </p:spPr>
        <p:txBody>
          <a:bodyPr/>
          <a:lstStyle/>
          <a:p>
            <a:r>
              <a:rPr lang="nl-NL" smtClean="0"/>
              <a:t>Klik om de stijl te bewerken</a:t>
            </a:r>
            <a:endParaRPr lang="nl-NL" dirty="0"/>
          </a:p>
        </p:txBody>
      </p:sp>
      <p:sp>
        <p:nvSpPr>
          <p:cNvPr id="3" name="Tijdelijke aanduiding voor inhoud 2"/>
          <p:cNvSpPr>
            <a:spLocks noGrp="1"/>
          </p:cNvSpPr>
          <p:nvPr>
            <p:ph idx="1"/>
          </p:nvPr>
        </p:nvSpPr>
        <p:spPr>
          <a:xfrm>
            <a:off x="685800" y="1981200"/>
            <a:ext cx="7630616"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4" name="Tijdelijke aanduiding voor inhoud 5" descr="SAX_BG_Stempel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827584" y="4406900"/>
            <a:ext cx="7488832"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827584" y="2906713"/>
            <a:ext cx="748883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5" name="Tijdelijke aanduiding voor inhoud 5" descr="SAX_BG_Stempel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827584" y="838200"/>
            <a:ext cx="7560840" cy="914400"/>
          </a:xfrm>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827584" y="1981200"/>
            <a:ext cx="3668216"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1981200"/>
            <a:ext cx="3740224"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7" name="Tijdelijke aanduiding voor inhoud 5" descr="SAX_BG_Stempel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827584" y="736238"/>
            <a:ext cx="7560840" cy="1143000"/>
          </a:xfrm>
        </p:spPr>
        <p:txBody>
          <a:bodyPr/>
          <a:lstStyle>
            <a:lvl1pPr>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827584" y="1916832"/>
            <a:ext cx="36724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27584" y="2564903"/>
            <a:ext cx="3669804" cy="35612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4499993" y="1916832"/>
            <a:ext cx="38884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499993" y="2564904"/>
            <a:ext cx="3888432"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Tijdelijke aanduiding voor inhoud 5" descr="SAX_BG_Stempel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685800" y="838200"/>
            <a:ext cx="7702624" cy="914400"/>
          </a:xfrm>
        </p:spPr>
        <p:txBody>
          <a:bodyPr/>
          <a:lstStyle/>
          <a:p>
            <a:r>
              <a:rPr lang="nl-NL" smtClean="0"/>
              <a:t>Klik om de stijl te bewerken</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Tijdelijke aanduiding voor inhoud 5" descr="SAX_BG_Stempel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5" name="Tijdelijke aanduiding voor inhoud 5" descr="SAX_BG_Stempel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467544" y="836712"/>
            <a:ext cx="3008313" cy="1162050"/>
          </a:xfrm>
        </p:spPr>
        <p:txBody>
          <a:bodyPr anchor="b"/>
          <a:lstStyle>
            <a:lvl1pPr algn="l">
              <a:defRPr sz="2000" b="1"/>
            </a:lvl1pPr>
          </a:lstStyle>
          <a:p>
            <a:r>
              <a:rPr lang="nl-NL" smtClean="0"/>
              <a:t>Klik om de stijl te bewerken</a:t>
            </a:r>
            <a:endParaRPr lang="nl-NL" dirty="0"/>
          </a:p>
        </p:txBody>
      </p:sp>
      <p:sp>
        <p:nvSpPr>
          <p:cNvPr id="3" name="Tijdelijke aanduiding voor inhoud 2"/>
          <p:cNvSpPr>
            <a:spLocks noGrp="1"/>
          </p:cNvSpPr>
          <p:nvPr>
            <p:ph idx="1"/>
          </p:nvPr>
        </p:nvSpPr>
        <p:spPr>
          <a:xfrm>
            <a:off x="3575050" y="836712"/>
            <a:ext cx="4813374"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teks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5" name="Tijdelijke aanduiding voor inhoud 5" descr="SAX_BG_Stempel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764703"/>
            <a:ext cx="5486400" cy="3962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0255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Slide title</a:t>
            </a:r>
            <a:endParaRPr lang="en-GB" smtClean="0"/>
          </a:p>
        </p:txBody>
      </p:sp>
      <p:sp>
        <p:nvSpPr>
          <p:cNvPr id="1027" name="Rectangle 3"/>
          <p:cNvSpPr>
            <a:spLocks noGrp="1" noChangeArrowheads="1"/>
          </p:cNvSpPr>
          <p:nvPr>
            <p:ph type="body" idx="1"/>
          </p:nvPr>
        </p:nvSpPr>
        <p:spPr bwMode="auto">
          <a:xfrm>
            <a:off x="685800" y="1981200"/>
            <a:ext cx="770255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smtClean="0"/>
          </a:p>
        </p:txBody>
      </p:sp>
      <p:pic>
        <p:nvPicPr>
          <p:cNvPr id="1028" name="Picture 7" descr="Streep300RGB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381000"/>
            <a:ext cx="9144000" cy="360363"/>
          </a:xfrm>
          <a:prstGeom prst="rect">
            <a:avLst/>
          </a:prstGeom>
          <a:noFill/>
          <a:ln w="9525">
            <a:noFill/>
            <a:miter lim="800000"/>
            <a:headEnd/>
            <a:tailEnd/>
          </a:ln>
        </p:spPr>
      </p:pic>
      <p:pic>
        <p:nvPicPr>
          <p:cNvPr id="1029" name="Picture 8" descr="Saxion_CGÐ1281x654 300RGB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239000" y="5562600"/>
            <a:ext cx="1466850" cy="749300"/>
          </a:xfrm>
          <a:prstGeom prst="rect">
            <a:avLst/>
          </a:prstGeom>
          <a:noFill/>
          <a:ln w="9525">
            <a:noFill/>
            <a:miter lim="800000"/>
            <a:headEnd/>
            <a:tailEnd/>
          </a:ln>
        </p:spPr>
      </p:pic>
      <p:sp>
        <p:nvSpPr>
          <p:cNvPr id="1033" name="Text Box 9"/>
          <p:cNvSpPr txBox="1">
            <a:spLocks noChangeArrowheads="1"/>
          </p:cNvSpPr>
          <p:nvPr/>
        </p:nvSpPr>
        <p:spPr bwMode="auto">
          <a:xfrm>
            <a:off x="685800" y="436563"/>
            <a:ext cx="1919288" cy="304800"/>
          </a:xfrm>
          <a:prstGeom prst="rect">
            <a:avLst/>
          </a:prstGeom>
          <a:noFill/>
          <a:ln w="9525">
            <a:noFill/>
            <a:miter lim="800000"/>
            <a:headEnd/>
            <a:tailEnd/>
          </a:ln>
          <a:effectLst/>
        </p:spPr>
        <p:txBody>
          <a:bodyPr wrap="none">
            <a:spAutoFit/>
          </a:bodyPr>
          <a:lstStyle/>
          <a:p>
            <a:pPr>
              <a:defRPr/>
            </a:pPr>
            <a:r>
              <a:rPr lang="en-US" sz="1400" dirty="0" err="1">
                <a:solidFill>
                  <a:schemeClr val="bg1"/>
                </a:solidFill>
              </a:rPr>
              <a:t>Kom</a:t>
            </a:r>
            <a:r>
              <a:rPr lang="en-US" sz="1400" dirty="0">
                <a:solidFill>
                  <a:schemeClr val="bg1"/>
                </a:solidFill>
              </a:rPr>
              <a:t> </a:t>
            </a:r>
            <a:r>
              <a:rPr lang="en-US" sz="1400" dirty="0" err="1">
                <a:solidFill>
                  <a:schemeClr val="bg1"/>
                </a:solidFill>
              </a:rPr>
              <a:t>verder</a:t>
            </a:r>
            <a:r>
              <a:rPr lang="en-US" sz="1400" dirty="0">
                <a:solidFill>
                  <a:schemeClr val="bg1"/>
                </a:solidFill>
              </a:rPr>
              <a:t>. </a:t>
            </a:r>
            <a:r>
              <a:rPr lang="en-US" sz="1400" dirty="0" err="1">
                <a:solidFill>
                  <a:schemeClr val="bg1"/>
                </a:solidFill>
              </a:rPr>
              <a:t>Saxion</a:t>
            </a:r>
            <a:r>
              <a:rPr lang="en-US" sz="1400" dirty="0">
                <a:solidFill>
                  <a:schemeClr val="bg1"/>
                </a:solidFill>
              </a:rPr>
              <a:t>.</a:t>
            </a:r>
            <a:endParaRPr lang="en-GB" sz="1400" dirty="0">
              <a:solidFill>
                <a:schemeClr val="bg1"/>
              </a:solidFill>
            </a:endParaRPr>
          </a:p>
        </p:txBody>
      </p:sp>
      <p:pic>
        <p:nvPicPr>
          <p:cNvPr id="1031" name="Tijdelijke aanduiding voor inhoud 5" descr="SAX_BG_Stempel01.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372475" y="765175"/>
            <a:ext cx="771525" cy="1943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Lucida Sans Unicode" pitchFamily="34" charset="0"/>
        </a:defRPr>
      </a:lvl2pPr>
      <a:lvl3pPr algn="ctr" rtl="0" eaLnBrk="1" fontAlgn="base" hangingPunct="1">
        <a:spcBef>
          <a:spcPct val="0"/>
        </a:spcBef>
        <a:spcAft>
          <a:spcPct val="0"/>
        </a:spcAft>
        <a:defRPr sz="4400" b="1">
          <a:solidFill>
            <a:schemeClr val="tx2"/>
          </a:solidFill>
          <a:latin typeface="Lucida Sans Unicode" pitchFamily="34" charset="0"/>
        </a:defRPr>
      </a:lvl3pPr>
      <a:lvl4pPr algn="ctr" rtl="0" eaLnBrk="1" fontAlgn="base" hangingPunct="1">
        <a:spcBef>
          <a:spcPct val="0"/>
        </a:spcBef>
        <a:spcAft>
          <a:spcPct val="0"/>
        </a:spcAft>
        <a:defRPr sz="4400" b="1">
          <a:solidFill>
            <a:schemeClr val="tx2"/>
          </a:solidFill>
          <a:latin typeface="Lucida Sans Unicode" pitchFamily="34" charset="0"/>
        </a:defRPr>
      </a:lvl4pPr>
      <a:lvl5pPr algn="ctr" rtl="0" eaLnBrk="1" fontAlgn="base" hangingPunct="1">
        <a:spcBef>
          <a:spcPct val="0"/>
        </a:spcBef>
        <a:spcAft>
          <a:spcPct val="0"/>
        </a:spcAft>
        <a:defRPr sz="4400" b="1">
          <a:solidFill>
            <a:schemeClr val="tx2"/>
          </a:solidFill>
          <a:latin typeface="Lucida Sans Unicode" pitchFamily="34" charset="0"/>
        </a:defRPr>
      </a:lvl5pPr>
      <a:lvl6pPr marL="457200" algn="ctr" rtl="0" eaLnBrk="1" fontAlgn="base" hangingPunct="1">
        <a:spcBef>
          <a:spcPct val="0"/>
        </a:spcBef>
        <a:spcAft>
          <a:spcPct val="0"/>
        </a:spcAft>
        <a:defRPr sz="4400" b="1">
          <a:solidFill>
            <a:schemeClr val="tx2"/>
          </a:solidFill>
          <a:latin typeface="Lucida Sans Unicode" pitchFamily="34" charset="0"/>
        </a:defRPr>
      </a:lvl6pPr>
      <a:lvl7pPr marL="914400" algn="ctr" rtl="0" eaLnBrk="1" fontAlgn="base" hangingPunct="1">
        <a:spcBef>
          <a:spcPct val="0"/>
        </a:spcBef>
        <a:spcAft>
          <a:spcPct val="0"/>
        </a:spcAft>
        <a:defRPr sz="4400" b="1">
          <a:solidFill>
            <a:schemeClr val="tx2"/>
          </a:solidFill>
          <a:latin typeface="Lucida Sans Unicode" pitchFamily="34" charset="0"/>
        </a:defRPr>
      </a:lvl7pPr>
      <a:lvl8pPr marL="1371600" algn="ctr" rtl="0" eaLnBrk="1" fontAlgn="base" hangingPunct="1">
        <a:spcBef>
          <a:spcPct val="0"/>
        </a:spcBef>
        <a:spcAft>
          <a:spcPct val="0"/>
        </a:spcAft>
        <a:defRPr sz="4400" b="1">
          <a:solidFill>
            <a:schemeClr val="tx2"/>
          </a:solidFill>
          <a:latin typeface="Lucida Sans Unicode" pitchFamily="34" charset="0"/>
        </a:defRPr>
      </a:lvl8pPr>
      <a:lvl9pPr marL="1828800" algn="ctr" rtl="0" eaLnBrk="1" fontAlgn="base" hangingPunct="1">
        <a:spcBef>
          <a:spcPct val="0"/>
        </a:spcBef>
        <a:spcAft>
          <a:spcPct val="0"/>
        </a:spcAft>
        <a:defRPr sz="4400" b="1">
          <a:solidFill>
            <a:schemeClr val="tx2"/>
          </a:solidFill>
          <a:latin typeface="Lucida Sans Unicode"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edith.nl/opleiding/voltijdopleiding/top-programma.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Fotos%20%20Overzicht%20Raden%20ET%20programma%20(1).docx"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mailto:j.g.e.koertshuis@saxion.nl" TargetMode="External"/><Relationship Id="rId1" Type="http://schemas.openxmlformats.org/officeDocument/2006/relationships/slideLayout" Target="../slideLayouts/slideLayout2.xml"/><Relationship Id="rId5" Type="http://schemas.openxmlformats.org/officeDocument/2006/relationships/hyperlink" Target="mailto:r.r.vonpiekartz@saxion.nl"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hotos.google.com/u/2/share/AF1QipOS8hwWH1BO5OAwh_umju3B94w1Z50OJV9qC1mu2sW7gwkKGqshvu1WgTAdleQdGA?hl=nl&amp;key=LVBOejlnVUY1UWFVNkZGSkhocThWSVMyNEFBazVn" TargetMode="External"/><Relationship Id="rId2" Type="http://schemas.openxmlformats.org/officeDocument/2006/relationships/hyperlink" Target="https://www.facebook.com/ExperTeacher-Programma-488655704628777/"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hyperlink" Target="http://www.rijksoverheid.nl/documenten-en-publicaties/kamerstukken/2013/09/02/kamerbrief-over-toptalent-in-het-funderend-onderwij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C000"/>
                </a:solidFill>
              </a:rPr>
              <a:t>Voorlichting</a:t>
            </a:r>
            <a:endParaRPr lang="nl-NL" dirty="0">
              <a:solidFill>
                <a:srgbClr val="FFC000"/>
              </a:solidFill>
            </a:endParaRPr>
          </a:p>
        </p:txBody>
      </p:sp>
      <p:sp>
        <p:nvSpPr>
          <p:cNvPr id="3" name="Tijdelijke aanduiding voor inhoud 2"/>
          <p:cNvSpPr>
            <a:spLocks noGrp="1"/>
          </p:cNvSpPr>
          <p:nvPr>
            <p:ph idx="1"/>
          </p:nvPr>
        </p:nvSpPr>
        <p:spPr>
          <a:xfrm>
            <a:off x="770186" y="1988840"/>
            <a:ext cx="7630616" cy="3505200"/>
          </a:xfrm>
        </p:spPr>
        <p:txBody>
          <a:bodyPr/>
          <a:lstStyle/>
          <a:p>
            <a:pPr marL="0" indent="0" algn="ctr">
              <a:buNone/>
            </a:pPr>
            <a:endParaRPr lang="nl-NL" dirty="0" smtClean="0">
              <a:solidFill>
                <a:srgbClr val="00B050"/>
              </a:solidFill>
            </a:endParaRPr>
          </a:p>
          <a:p>
            <a:pPr marL="0" indent="0" algn="ctr">
              <a:buNone/>
            </a:pPr>
            <a:r>
              <a:rPr lang="nl-NL" dirty="0" err="1" smtClean="0">
                <a:solidFill>
                  <a:srgbClr val="00B050"/>
                </a:solidFill>
              </a:rPr>
              <a:t>ExperTeacher</a:t>
            </a:r>
            <a:r>
              <a:rPr lang="nl-NL" dirty="0" smtClean="0">
                <a:solidFill>
                  <a:srgbClr val="00B050"/>
                </a:solidFill>
              </a:rPr>
              <a:t> Programma</a:t>
            </a:r>
            <a:endParaRPr lang="nl-NL" dirty="0" smtClean="0">
              <a:solidFill>
                <a:srgbClr val="00B050"/>
              </a:solidFill>
            </a:endParaRPr>
          </a:p>
          <a:p>
            <a:pPr marL="0" indent="0" algn="ctr">
              <a:buNone/>
            </a:pPr>
            <a:r>
              <a:rPr lang="nl-NL" sz="2400" i="1" dirty="0" smtClean="0">
                <a:solidFill>
                  <a:srgbClr val="00B050"/>
                </a:solidFill>
              </a:rPr>
              <a:t>APO Enschede  16/17</a:t>
            </a:r>
            <a:endParaRPr lang="nl-NL" sz="2400" i="1" dirty="0">
              <a:solidFill>
                <a:srgbClr val="00B050"/>
              </a:solidFill>
            </a:endParaRPr>
          </a:p>
        </p:txBody>
      </p:sp>
      <p:pic>
        <p:nvPicPr>
          <p:cNvPr id="3074" name="Picture 2" descr="https://lh3.googleusercontent.com/3szOyQFc0GlD_b7vAK8aBelG2kgDtjgmfJYewHA2Gazd7Sg8XmVPSO4So93TGlXLCSjbYqzSZWmP9Lo9o7d5FGlJFqZYYesKarIZhfDs17CGp4KD6qN9DbN8u8RiNxZEKfmC_K3-5QDXg5te4QngSY6mGLPKI0_0kO5sQMlEVOeET7hwWukcVfCvn4bd4giwm8kU1_yGCJ8Jqke16FyY5nmiehMIZYTIDWMGLVqms17JvOuDVZKc2kp-NtppTeJNLZ7AYmnaVPy7J87IQAptri1oYEj_JAHw-84nO5tFcphk6kGWrG3gCjR75S795SNAOurH9oStu3YKWKgsrlOBVexVIfDJkWQV5J1tAjzDAv6ko5Ob0hUgh6AQoyrZjG5mP3aHRwmWf2PW6a_DmyMiGDwFOk3S3fltFJ0X0v02G-6w6nlhfde0zcXOmx4NS6-jxVJG0LADursNl0AGU88nZNQX9YKOP133kSLun02t625YSiEfVhrnmZ65YxQGtW3SmhhSOUdoF_wrfZPtI2jNwTE9oJSHs_uIS0bRC-GxSM08nPqmT15XWKf2pd4_cHcyoT5Y=w1920-h633-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34440"/>
            <a:ext cx="9170988" cy="3023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06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i="1" dirty="0">
                <a:solidFill>
                  <a:srgbClr val="FFC000"/>
                </a:solidFill>
              </a:rPr>
              <a:t>Talentprogramma’s</a:t>
            </a:r>
          </a:p>
        </p:txBody>
      </p:sp>
      <p:sp>
        <p:nvSpPr>
          <p:cNvPr id="3" name="Tijdelijke aanduiding voor inhoud 2"/>
          <p:cNvSpPr>
            <a:spLocks noGrp="1"/>
          </p:cNvSpPr>
          <p:nvPr>
            <p:ph idx="1"/>
          </p:nvPr>
        </p:nvSpPr>
        <p:spPr/>
        <p:txBody>
          <a:bodyPr>
            <a:normAutofit fontScale="77500" lnSpcReduction="20000"/>
          </a:bodyPr>
          <a:lstStyle/>
          <a:p>
            <a:r>
              <a:rPr lang="nl-NL" dirty="0" smtClean="0">
                <a:solidFill>
                  <a:srgbClr val="00B050"/>
                </a:solidFill>
              </a:rPr>
              <a:t>Onze </a:t>
            </a:r>
            <a:r>
              <a:rPr lang="nl-NL" dirty="0">
                <a:solidFill>
                  <a:srgbClr val="00B050"/>
                </a:solidFill>
              </a:rPr>
              <a:t>toptalenten hebben vaak net iets extra’s nodig om te voorkomen dat ze zich </a:t>
            </a:r>
            <a:r>
              <a:rPr lang="nl-NL" dirty="0" smtClean="0">
                <a:solidFill>
                  <a:srgbClr val="00B050"/>
                </a:solidFill>
              </a:rPr>
              <a:t>gaan vervelen</a:t>
            </a:r>
            <a:r>
              <a:rPr lang="nl-NL" dirty="0">
                <a:solidFill>
                  <a:srgbClr val="00B050"/>
                </a:solidFill>
              </a:rPr>
              <a:t>. Ik zie mogelijkheden in extra uitdaging door middel van </a:t>
            </a:r>
            <a:r>
              <a:rPr lang="nl-NL" dirty="0" smtClean="0">
                <a:solidFill>
                  <a:srgbClr val="00B050"/>
                </a:solidFill>
              </a:rPr>
              <a:t>specifieke talentprogramma’s</a:t>
            </a:r>
            <a:r>
              <a:rPr lang="nl-NL" dirty="0">
                <a:solidFill>
                  <a:srgbClr val="00B050"/>
                </a:solidFill>
              </a:rPr>
              <a:t>. In deze programma’s kunnen jongeren hun talenten en interesses </a:t>
            </a:r>
            <a:r>
              <a:rPr lang="nl-NL" dirty="0" smtClean="0">
                <a:solidFill>
                  <a:srgbClr val="00B050"/>
                </a:solidFill>
              </a:rPr>
              <a:t>voor een </a:t>
            </a:r>
            <a:r>
              <a:rPr lang="nl-NL" dirty="0">
                <a:solidFill>
                  <a:srgbClr val="00B050"/>
                </a:solidFill>
              </a:rPr>
              <a:t>bepaald vak delen, bijvoorbeeld in verdiepingsprogramma’s voor reguliere vakken en </a:t>
            </a:r>
            <a:r>
              <a:rPr lang="nl-NL" dirty="0" smtClean="0">
                <a:solidFill>
                  <a:srgbClr val="00B050"/>
                </a:solidFill>
              </a:rPr>
              <a:t>met extra </a:t>
            </a:r>
            <a:r>
              <a:rPr lang="nl-NL" dirty="0">
                <a:solidFill>
                  <a:srgbClr val="00B050"/>
                </a:solidFill>
              </a:rPr>
              <a:t>vakken als debatteren of </a:t>
            </a:r>
            <a:r>
              <a:rPr lang="nl-NL" dirty="0" smtClean="0">
                <a:solidFill>
                  <a:srgbClr val="00B050"/>
                </a:solidFill>
              </a:rPr>
              <a:t>ondernemen (staatssecretaris</a:t>
            </a:r>
            <a:r>
              <a:rPr lang="nl-NL" i="1" dirty="0" smtClean="0">
                <a:solidFill>
                  <a:srgbClr val="00B050"/>
                </a:solidFill>
              </a:rPr>
              <a:t>).</a:t>
            </a:r>
            <a:endParaRPr lang="nl-NL" i="1" dirty="0">
              <a:solidFill>
                <a:srgbClr val="00B050"/>
              </a:solidFill>
            </a:endParaRPr>
          </a:p>
        </p:txBody>
      </p:sp>
    </p:spTree>
    <p:extLst>
      <p:ext uri="{BB962C8B-B14F-4D97-AF65-F5344CB8AC3E}">
        <p14:creationId xmlns:p14="http://schemas.microsoft.com/office/powerpoint/2010/main" val="3778074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lh3.googleusercontent.com/43p9D-giqGRbGbGRlEJxK_7lLmm98VxQPifTNPOZjCf7kTAIKkfsw-lGu52nV9UNVjjutXwinvUDL6gg91tKYSYyEybF2XrZXLBW7rOo5kxXbwCzZToyULWvUuVeKhIjjAR1qQVhk6mndvf_dsNuBHRjYNRwESF9Z-IS0n5lNz-q5FX3dFSnQUodUbY3of3g2GhoFsuzJNDv4KrDwSpEm-7yz5lgnLbvT6vq7Fx7pTOM_PXiWZVxU2ZnA8BCd5oC-wn4FyuLLc199qSGk4BRgcWoRXuWBkoEmOWECXht9dg38WHL3U5LoUS4338u-dKsOYxSDJgvtBt9M3eBqZTCn9pBT9wUjp_NK7yjpfi-LmD4gxQ2t8MPs4YfMohAd3qDrp0QZkoNY0S2orHobhdymNveUGJT00r4qSKbvstudEUCmdBGF_6qrTx5m8tho9652CCp2yn50yleG7M0vqHsl7xC4YTnXzmnb1CNsBvYlqYPfiB2_Dj4n5mzPtBydvufPykGn1H03f5ebh0V3sNBvAvIj_B0P8PErGIkSslKgM0aPPetB2eieEQjhjOoJMKySamp=w1482-h985-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784201"/>
            <a:ext cx="9144000" cy="60486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411760" y="404664"/>
            <a:ext cx="7630616" cy="914400"/>
          </a:xfrm>
        </p:spPr>
        <p:txBody>
          <a:bodyPr>
            <a:noAutofit/>
          </a:bodyPr>
          <a:lstStyle/>
          <a:p>
            <a:r>
              <a:rPr lang="nl-NL" sz="3200" dirty="0">
                <a:solidFill>
                  <a:srgbClr val="FFC000"/>
                </a:solidFill>
              </a:rPr>
              <a:t>Leraren toerusten</a:t>
            </a:r>
            <a:r>
              <a:rPr lang="nl-NL" sz="3200" dirty="0"/>
              <a:t/>
            </a:r>
            <a:br>
              <a:rPr lang="nl-NL" sz="3200" dirty="0"/>
            </a:br>
            <a:endParaRPr lang="nl-NL" sz="3200" dirty="0"/>
          </a:p>
        </p:txBody>
      </p:sp>
    </p:spTree>
    <p:extLst>
      <p:ext uri="{BB962C8B-B14F-4D97-AF65-F5344CB8AC3E}">
        <p14:creationId xmlns:p14="http://schemas.microsoft.com/office/powerpoint/2010/main" val="1054099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lh3.googleusercontent.com/cxBkeUDse3dvdMuzBacaYEAeR_nfaEKsH_1Zmpd6osmM8x1GamdptuuQZNHvtCkfzSeIHiwuVYZ9a3JAM_L6rPpYzOZY2MdXEquDoIki_L4U_4L7hpW1di6Gqydj1x7EBmOKPyG89-xU0RR3GN7SPG467QL0H1eDXQDLppogtefnCeFsoIbpH1AV2ehl4cGX5iEXrva-u9v4UOx7ougxhLo1lfa7eEdxYArcOCeX7LUeZmLkIdO1n33u41Xwpb2JaafuZeRKtEs12YPzznI4pbJ7dAZw-gW_vDHAdC-_vyM79fogFAxsFMhn9IGSI9g3ZoLz0GnRTeEtNfhlcDfitzV4FJlBvylnqVDz-V5y_SiQS2RohibrSWNANxQde_UyYaZVwtA2PHUj5rZDccBVa1jGtY9ck9mKesONKnOhCyAw7a9SFFeT95G9teULqXcAmgOcuoTSwKWAIpGlOV14gVAgryLZNxXoXNdVHbb-tnPYUQt9endUoPlQPvu8Yl-6m7V4O85-493AzZZIcGlaYe7Ni9wGo3fO_t_V5P8CyYsum7MDgigrfj8twem9dgo9rL_c=w1478-h985-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883" y="773468"/>
            <a:ext cx="9129886" cy="608453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555776" y="188640"/>
            <a:ext cx="7630616" cy="914400"/>
          </a:xfrm>
        </p:spPr>
        <p:txBody>
          <a:bodyPr/>
          <a:lstStyle/>
          <a:p>
            <a:r>
              <a:rPr lang="nl-NL" sz="2800" dirty="0">
                <a:solidFill>
                  <a:srgbClr val="FFC000"/>
                </a:solidFill>
              </a:rPr>
              <a:t>Excellentie binnen Saxion</a:t>
            </a:r>
          </a:p>
        </p:txBody>
      </p:sp>
      <p:sp>
        <p:nvSpPr>
          <p:cNvPr id="4" name="Rechthoek 3"/>
          <p:cNvSpPr/>
          <p:nvPr/>
        </p:nvSpPr>
        <p:spPr>
          <a:xfrm>
            <a:off x="0" y="773468"/>
            <a:ext cx="4139952" cy="6084532"/>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C000">
                  <a:alpha val="53000"/>
                </a:srgbClr>
              </a:solidFill>
            </a:endParaRPr>
          </a:p>
        </p:txBody>
      </p:sp>
      <p:sp>
        <p:nvSpPr>
          <p:cNvPr id="3" name="Tijdelijke aanduiding voor inhoud 2"/>
          <p:cNvSpPr>
            <a:spLocks noGrp="1"/>
          </p:cNvSpPr>
          <p:nvPr>
            <p:ph idx="1"/>
          </p:nvPr>
        </p:nvSpPr>
        <p:spPr>
          <a:xfrm>
            <a:off x="179512" y="980728"/>
            <a:ext cx="3600400" cy="5112568"/>
          </a:xfrm>
        </p:spPr>
        <p:txBody>
          <a:bodyPr>
            <a:normAutofit fontScale="92500"/>
          </a:bodyPr>
          <a:lstStyle/>
          <a:p>
            <a:r>
              <a:rPr lang="nl-NL" dirty="0" smtClean="0">
                <a:solidFill>
                  <a:schemeClr val="bg1"/>
                </a:solidFill>
              </a:rPr>
              <a:t>De student leert zaken buiten ‘de body of </a:t>
            </a:r>
            <a:r>
              <a:rPr lang="nl-NL" dirty="0" err="1" smtClean="0">
                <a:solidFill>
                  <a:schemeClr val="bg1"/>
                </a:solidFill>
              </a:rPr>
              <a:t>knowledge</a:t>
            </a:r>
            <a:r>
              <a:rPr lang="nl-NL" dirty="0" smtClean="0">
                <a:solidFill>
                  <a:schemeClr val="bg1"/>
                </a:solidFill>
              </a:rPr>
              <a:t>’ van de opleiding.</a:t>
            </a:r>
          </a:p>
          <a:p>
            <a:r>
              <a:rPr lang="nl-NL" dirty="0" smtClean="0">
                <a:solidFill>
                  <a:schemeClr val="bg1"/>
                </a:solidFill>
              </a:rPr>
              <a:t>Het programma is additioneel.</a:t>
            </a:r>
          </a:p>
          <a:p>
            <a:r>
              <a:rPr lang="nl-NL" dirty="0" smtClean="0">
                <a:solidFill>
                  <a:schemeClr val="bg1"/>
                </a:solidFill>
              </a:rPr>
              <a:t>De student studeert binnen 4 jaar af. </a:t>
            </a:r>
            <a:endParaRPr lang="nl-NL" dirty="0">
              <a:solidFill>
                <a:schemeClr val="bg1"/>
              </a:solidFill>
            </a:endParaRPr>
          </a:p>
        </p:txBody>
      </p:sp>
    </p:spTree>
    <p:extLst>
      <p:ext uri="{BB962C8B-B14F-4D97-AF65-F5344CB8AC3E}">
        <p14:creationId xmlns:p14="http://schemas.microsoft.com/office/powerpoint/2010/main" val="3610607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787469" y="4869160"/>
            <a:ext cx="5616624" cy="369332"/>
          </a:xfrm>
          <a:prstGeom prst="rect">
            <a:avLst/>
          </a:prstGeom>
          <a:noFill/>
        </p:spPr>
        <p:txBody>
          <a:bodyPr wrap="square" rtlCol="0">
            <a:spAutoFit/>
          </a:bodyPr>
          <a:lstStyle/>
          <a:p>
            <a:r>
              <a:rPr lang="nl-NL" sz="1800" dirty="0" smtClean="0">
                <a:solidFill>
                  <a:schemeClr val="bg1"/>
                </a:solidFill>
              </a:rPr>
              <a:t>Lerarenopleiding APO Enschede</a:t>
            </a:r>
            <a:endParaRPr lang="nl-NL" sz="1800" dirty="0">
              <a:solidFill>
                <a:schemeClr val="bg1"/>
              </a:solidFill>
            </a:endParaRPr>
          </a:p>
        </p:txBody>
      </p:sp>
      <p:pic>
        <p:nvPicPr>
          <p:cNvPr id="11" name="Picture 2"/>
          <p:cNvPicPr>
            <a:picLocks noChangeAspect="1" noChangeArrowheads="1"/>
          </p:cNvPicPr>
          <p:nvPr/>
        </p:nvPicPr>
        <p:blipFill>
          <a:blip r:embed="rId2" cstate="screen"/>
          <a:srcRect l="23418" r="21026"/>
          <a:stretch>
            <a:fillRect/>
          </a:stretch>
        </p:blipFill>
        <p:spPr bwMode="auto">
          <a:xfrm>
            <a:off x="-19769" y="1609446"/>
            <a:ext cx="2613623" cy="3024336"/>
          </a:xfrm>
          <a:prstGeom prst="rect">
            <a:avLst/>
          </a:prstGeom>
          <a:ln>
            <a:noFill/>
          </a:ln>
          <a:effectLst>
            <a:outerShdw blurRad="292100" dist="139700" dir="2700000" algn="tl" rotWithShape="0">
              <a:srgbClr val="333333">
                <a:alpha val="65000"/>
              </a:srgbClr>
            </a:outerShdw>
          </a:effectLst>
        </p:spPr>
      </p:pic>
      <p:sp>
        <p:nvSpPr>
          <p:cNvPr id="6" name="Rechthoek 5"/>
          <p:cNvSpPr/>
          <p:nvPr/>
        </p:nvSpPr>
        <p:spPr>
          <a:xfrm>
            <a:off x="3131840" y="4049007"/>
            <a:ext cx="5822901" cy="584775"/>
          </a:xfrm>
          <a:prstGeom prst="rect">
            <a:avLst/>
          </a:prstGeom>
        </p:spPr>
        <p:txBody>
          <a:bodyPr wrap="square">
            <a:spAutoFit/>
          </a:bodyPr>
          <a:lstStyle/>
          <a:p>
            <a:r>
              <a:rPr lang="nl-NL" b="1" dirty="0">
                <a:solidFill>
                  <a:srgbClr val="FFC000"/>
                </a:solidFill>
                <a:latin typeface="Leelawadee" pitchFamily="34" charset="-34"/>
                <a:cs typeface="Leelawadee" pitchFamily="34" charset="-34"/>
              </a:rPr>
              <a:t>IN </a:t>
            </a:r>
            <a:r>
              <a:rPr lang="nl-NL" b="1" dirty="0" smtClean="0">
                <a:solidFill>
                  <a:srgbClr val="FFC000"/>
                </a:solidFill>
                <a:latin typeface="Leelawadee" pitchFamily="34" charset="-34"/>
                <a:cs typeface="Leelawadee" pitchFamily="34" charset="-34"/>
              </a:rPr>
              <a:t>HET ET </a:t>
            </a:r>
            <a:r>
              <a:rPr lang="nl-NL" b="1" dirty="0" smtClean="0">
                <a:solidFill>
                  <a:srgbClr val="FFC000"/>
                </a:solidFill>
                <a:latin typeface="Leelawadee" pitchFamily="34" charset="-34"/>
                <a:cs typeface="Leelawadee" pitchFamily="34" charset="-34"/>
              </a:rPr>
              <a:t> </a:t>
            </a:r>
            <a:r>
              <a:rPr lang="nl-NL" b="1" dirty="0" smtClean="0">
                <a:solidFill>
                  <a:srgbClr val="FFC000"/>
                </a:solidFill>
                <a:latin typeface="Leelawadee" pitchFamily="34" charset="-34"/>
                <a:cs typeface="Leelawadee" pitchFamily="34" charset="-34"/>
              </a:rPr>
              <a:t>KIJK </a:t>
            </a:r>
            <a:r>
              <a:rPr lang="nl-NL" b="1" dirty="0">
                <a:solidFill>
                  <a:srgbClr val="FFC000"/>
                </a:solidFill>
                <a:latin typeface="Leelawadee" pitchFamily="34" charset="-34"/>
                <a:cs typeface="Leelawadee" pitchFamily="34" charset="-34"/>
              </a:rPr>
              <a:t>JE VERDER</a:t>
            </a:r>
          </a:p>
        </p:txBody>
      </p:sp>
      <p:sp>
        <p:nvSpPr>
          <p:cNvPr id="7" name="Ondertitel 2"/>
          <p:cNvSpPr>
            <a:spLocks noGrp="1"/>
          </p:cNvSpPr>
          <p:nvPr>
            <p:ph type="subTitle" idx="1"/>
          </p:nvPr>
        </p:nvSpPr>
        <p:spPr>
          <a:xfrm>
            <a:off x="3131840" y="2248534"/>
            <a:ext cx="6480720" cy="1800473"/>
          </a:xfrm>
        </p:spPr>
        <p:txBody>
          <a:bodyPr/>
          <a:lstStyle/>
          <a:p>
            <a:r>
              <a:rPr lang="nl-NL" dirty="0" smtClean="0">
                <a:latin typeface="Leelawadee" pitchFamily="34" charset="-34"/>
                <a:cs typeface="Leelawadee" pitchFamily="34" charset="-34"/>
              </a:rPr>
              <a:t>Excellente studenten en </a:t>
            </a:r>
          </a:p>
          <a:p>
            <a:r>
              <a:rPr lang="nl-NL" dirty="0" smtClean="0">
                <a:latin typeface="Leelawadee" pitchFamily="34" charset="-34"/>
                <a:cs typeface="Leelawadee" pitchFamily="34" charset="-34"/>
              </a:rPr>
              <a:t>Saxion lerarenopleiding Enschede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5030416"/>
            <a:ext cx="2051720" cy="182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25871" y="620688"/>
            <a:ext cx="9017346" cy="1058416"/>
          </a:xfrm>
        </p:spPr>
        <p:txBody>
          <a:bodyPr/>
          <a:lstStyle/>
          <a:p>
            <a:r>
              <a:rPr lang="nl-NL" sz="2000" dirty="0" smtClean="0">
                <a:solidFill>
                  <a:srgbClr val="FFC000"/>
                </a:solidFill>
                <a:latin typeface="Leelawadee" pitchFamily="34" charset="-34"/>
                <a:cs typeface="Leelawadee" pitchFamily="34" charset="-34"/>
              </a:rPr>
              <a:t>Interesse in brede maatschappelijke opvoedingsvraagstukken ?</a:t>
            </a:r>
            <a:endParaRPr lang="nl-NL" sz="20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4139952" y="2708920"/>
            <a:ext cx="4320480" cy="2857128"/>
          </a:xfrm>
          <a:ln>
            <a:solidFill>
              <a:schemeClr val="bg1"/>
            </a:solidFill>
          </a:ln>
        </p:spPr>
        <p:txBody>
          <a:bodyPr/>
          <a:lstStyle/>
          <a:p>
            <a:r>
              <a:rPr lang="nl-NL" sz="2200" dirty="0" smtClean="0">
                <a:solidFill>
                  <a:srgbClr val="178240"/>
                </a:solidFill>
                <a:latin typeface="Leelawadee" pitchFamily="34" charset="-34"/>
                <a:cs typeface="Leelawadee" pitchFamily="34" charset="-34"/>
              </a:rPr>
              <a:t>Spannend </a:t>
            </a:r>
            <a:r>
              <a:rPr lang="nl-NL" sz="2200" dirty="0">
                <a:solidFill>
                  <a:srgbClr val="178240"/>
                </a:solidFill>
                <a:latin typeface="Leelawadee" pitchFamily="34" charset="-34"/>
                <a:cs typeface="Leelawadee" pitchFamily="34" charset="-34"/>
              </a:rPr>
              <a:t>en uitdagend </a:t>
            </a:r>
            <a:r>
              <a:rPr lang="nl-NL" sz="2200" dirty="0" smtClean="0">
                <a:solidFill>
                  <a:srgbClr val="178240"/>
                </a:solidFill>
                <a:latin typeface="Leelawadee" pitchFamily="34" charset="-34"/>
                <a:cs typeface="Leelawadee" pitchFamily="34" charset="-34"/>
              </a:rPr>
              <a:t>onderwijs</a:t>
            </a:r>
          </a:p>
          <a:p>
            <a:r>
              <a:rPr lang="nl-NL" sz="2200" dirty="0" smtClean="0">
                <a:solidFill>
                  <a:srgbClr val="178240"/>
                </a:solidFill>
                <a:latin typeface="Leelawadee" pitchFamily="34" charset="-34"/>
                <a:cs typeface="Leelawadee" pitchFamily="34" charset="-34"/>
              </a:rPr>
              <a:t>Een breder perspectief dan je klas en school alleen.</a:t>
            </a:r>
          </a:p>
          <a:p>
            <a:r>
              <a:rPr lang="nl-NL" sz="2200" dirty="0" smtClean="0">
                <a:solidFill>
                  <a:srgbClr val="178240"/>
                </a:solidFill>
                <a:latin typeface="Leelawadee" pitchFamily="34" charset="-34"/>
                <a:cs typeface="Leelawadee" pitchFamily="34" charset="-34"/>
              </a:rPr>
              <a:t>Internationale dimensie</a:t>
            </a:r>
          </a:p>
          <a:p>
            <a:r>
              <a:rPr lang="nl-NL" sz="2200" dirty="0" err="1" smtClean="0">
                <a:solidFill>
                  <a:srgbClr val="178240"/>
                </a:solidFill>
                <a:latin typeface="Leelawadee" pitchFamily="34" charset="-34"/>
                <a:cs typeface="Leelawadee" pitchFamily="34" charset="-34"/>
              </a:rPr>
              <a:t>Onderzoeksvaardigheden</a:t>
            </a:r>
            <a:endParaRPr lang="nl-NL" sz="2200" dirty="0" smtClean="0">
              <a:solidFill>
                <a:srgbClr val="178240"/>
              </a:solidFill>
              <a:latin typeface="Leelawadee" pitchFamily="34" charset="-34"/>
              <a:cs typeface="Leelawadee" pitchFamily="34" charset="-34"/>
            </a:endParaRPr>
          </a:p>
          <a:p>
            <a:pPr marL="0" indent="0">
              <a:buNone/>
            </a:pPr>
            <a:endParaRPr lang="nl-NL" sz="2200" dirty="0" smtClean="0">
              <a:solidFill>
                <a:srgbClr val="178240"/>
              </a:solidFill>
              <a:latin typeface="Leelawadee" pitchFamily="34" charset="-34"/>
              <a:cs typeface="Leelawadee" pitchFamily="34" charset="-34"/>
            </a:endParaRPr>
          </a:p>
          <a:p>
            <a:endParaRPr lang="nl-NL" sz="2200" dirty="0">
              <a:solidFill>
                <a:srgbClr val="178240"/>
              </a:solidFill>
              <a:latin typeface="Leelawadee" pitchFamily="34" charset="-34"/>
              <a:cs typeface="Leelawadee" pitchFamily="34" charset="-34"/>
            </a:endParaRPr>
          </a:p>
        </p:txBody>
      </p:sp>
      <p:sp>
        <p:nvSpPr>
          <p:cNvPr id="5" name="Tekstvak 4"/>
          <p:cNvSpPr txBox="1"/>
          <p:nvPr/>
        </p:nvSpPr>
        <p:spPr>
          <a:xfrm>
            <a:off x="664990" y="1556792"/>
            <a:ext cx="8496944" cy="1077218"/>
          </a:xfrm>
          <a:prstGeom prst="rect">
            <a:avLst/>
          </a:prstGeom>
          <a:noFill/>
        </p:spPr>
        <p:txBody>
          <a:bodyPr wrap="square" rtlCol="0">
            <a:spAutoFit/>
          </a:bodyPr>
          <a:lstStyle/>
          <a:p>
            <a:pPr>
              <a:buNone/>
            </a:pPr>
            <a:r>
              <a:rPr lang="nl-NL" b="1" dirty="0" smtClean="0">
                <a:solidFill>
                  <a:srgbClr val="178240"/>
                </a:solidFill>
                <a:latin typeface="Leelawadee" pitchFamily="34" charset="-34"/>
                <a:cs typeface="Leelawadee" pitchFamily="34" charset="-34"/>
              </a:rPr>
              <a:t>Dan is </a:t>
            </a:r>
            <a:r>
              <a:rPr lang="nl-NL" b="1" dirty="0">
                <a:solidFill>
                  <a:srgbClr val="178240"/>
                </a:solidFill>
                <a:latin typeface="Leelawadee" pitchFamily="34" charset="-34"/>
                <a:cs typeface="Leelawadee" pitchFamily="34" charset="-34"/>
              </a:rPr>
              <a:t>het </a:t>
            </a:r>
            <a:r>
              <a:rPr lang="nl-NL" b="1" dirty="0" smtClean="0">
                <a:solidFill>
                  <a:srgbClr val="178240"/>
                </a:solidFill>
                <a:latin typeface="Leelawadee" pitchFamily="34" charset="-34"/>
                <a:cs typeface="Leelawadee" pitchFamily="34" charset="-34"/>
              </a:rPr>
              <a:t>ET programma iets </a:t>
            </a:r>
            <a:r>
              <a:rPr lang="nl-NL" b="1" dirty="0">
                <a:solidFill>
                  <a:srgbClr val="178240"/>
                </a:solidFill>
                <a:latin typeface="Leelawadee" pitchFamily="34" charset="-34"/>
                <a:cs typeface="Leelawadee" pitchFamily="34" charset="-34"/>
              </a:rPr>
              <a:t>voor jou? </a:t>
            </a:r>
          </a:p>
          <a:p>
            <a:endParaRPr lang="nl-NL" dirty="0"/>
          </a:p>
        </p:txBody>
      </p:sp>
      <p:sp>
        <p:nvSpPr>
          <p:cNvPr id="8" name="Tekstvak 7"/>
          <p:cNvSpPr txBox="1"/>
          <p:nvPr/>
        </p:nvSpPr>
        <p:spPr>
          <a:xfrm>
            <a:off x="1763688" y="6528454"/>
            <a:ext cx="5688632" cy="276999"/>
          </a:xfrm>
          <a:prstGeom prst="rect">
            <a:avLst/>
          </a:prstGeom>
          <a:noFill/>
        </p:spPr>
        <p:txBody>
          <a:bodyPr wrap="square" rtlCol="0">
            <a:spAutoFit/>
          </a:bodyPr>
          <a:lstStyle/>
          <a:p>
            <a:r>
              <a:rPr lang="nl-NL" sz="1200" b="1" dirty="0" smtClean="0">
                <a:solidFill>
                  <a:srgbClr val="178240"/>
                </a:solidFill>
                <a:latin typeface="Leelawadee" pitchFamily="34" charset="-34"/>
                <a:cs typeface="Leelawadee" pitchFamily="34" charset="-34"/>
              </a:rPr>
              <a:t>Ontwerp PowerPoint  Ronald von </a:t>
            </a:r>
            <a:r>
              <a:rPr lang="nl-NL" sz="1200" b="1" dirty="0">
                <a:solidFill>
                  <a:srgbClr val="178240"/>
                </a:solidFill>
                <a:latin typeface="Leelawadee" pitchFamily="34" charset="-34"/>
                <a:cs typeface="Leelawadee" pitchFamily="34" charset="-34"/>
              </a:rPr>
              <a:t>P</a:t>
            </a:r>
            <a:r>
              <a:rPr lang="nl-NL" sz="1200" b="1" dirty="0" smtClean="0">
                <a:solidFill>
                  <a:srgbClr val="178240"/>
                </a:solidFill>
                <a:latin typeface="Leelawadee" pitchFamily="34" charset="-34"/>
                <a:cs typeface="Leelawadee" pitchFamily="34" charset="-34"/>
              </a:rPr>
              <a:t>iekartz in opdracht van </a:t>
            </a:r>
            <a:r>
              <a:rPr lang="nl-NL" sz="1200" b="1" dirty="0" smtClean="0">
                <a:solidFill>
                  <a:srgbClr val="178240"/>
                </a:solidFill>
                <a:latin typeface="Leelawadee" pitchFamily="34" charset="-34"/>
                <a:cs typeface="Leelawadee" pitchFamily="34" charset="-34"/>
              </a:rPr>
              <a:t>ET-programma </a:t>
            </a:r>
            <a:endParaRPr lang="nl-NL" sz="1200" b="1" dirty="0">
              <a:solidFill>
                <a:srgbClr val="178240"/>
              </a:solidFill>
              <a:latin typeface="Leelawadee" pitchFamily="34" charset="-34"/>
              <a:cs typeface="Leelawadee" pitchFamily="34" charset="-34"/>
            </a:endParaRPr>
          </a:p>
        </p:txBody>
      </p:sp>
      <p:pic>
        <p:nvPicPr>
          <p:cNvPr id="6146" name="Picture 2" descr="https://lh3.googleusercontent.com/-woKrX_-muPuj8eBclt0RxHjswDWpe1GkTnHfaBWFDN_us55g9CaX1MWGpvuuH26XDeYhLj0bSY8oMYsClwSeYctlthqPYTehXGyWQFZGErigrjGJjLG3ASyqhkokGXfwZHjNrp87UoDSXO9kIOC3cusR2_vgWc75pjLeYHeon6DEPl5g5keIplj1HntPRfXrOT-Pp1kDirLAd6Vkgq-i5UFlBKaIoGSvJiDRnk7rYWuqk9_hHT5_n4NGf_QGU2JyqvPHG4UjHVWnoqm4kFkbYXwcl-rikFK9rOwHIZ2diSVBatKvsvFTFNyhlrzMGh1rczWwDVc1BiQEGpdkpWxO8cuSIhUUPLT4zB7O5__iGJmaQj4MrOV2e5qBomdvqRsDoiruyu2X9cWg9sA8xNB-Xj9K4fFSSiiIP9R9X_1VBciQXG6bkNMUY2oKZarMpXZyxrSW7VmivU7RqwBIteqOAk4vGf5z_L9OCe1FhwDRFlhlAdvAqZm4RRgKseKL24i6IQ9t_PxR6QGk6rX3tvRIfyG3ccxi4a3x725MaZnKlPk3Qqst2Q_DO6rKA2gygyHPJnh=w1478-h985-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57" y="2621539"/>
            <a:ext cx="4118595" cy="2744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482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116632"/>
            <a:ext cx="7630616" cy="914400"/>
          </a:xfrm>
        </p:spPr>
        <p:txBody>
          <a:bodyPr/>
          <a:lstStyle/>
          <a:p>
            <a:r>
              <a:rPr lang="nl-NL" sz="2800" dirty="0" smtClean="0">
                <a:solidFill>
                  <a:srgbClr val="FFC000"/>
                </a:solidFill>
              </a:rPr>
              <a:t>Kernwoorden</a:t>
            </a:r>
            <a:endParaRPr lang="nl-NL" sz="2800" dirty="0">
              <a:solidFill>
                <a:srgbClr val="FFC000"/>
              </a:solidFill>
            </a:endParaRPr>
          </a:p>
        </p:txBody>
      </p:sp>
      <p:sp>
        <p:nvSpPr>
          <p:cNvPr id="4" name="Rechthoek 3"/>
          <p:cNvSpPr/>
          <p:nvPr/>
        </p:nvSpPr>
        <p:spPr>
          <a:xfrm>
            <a:off x="827584" y="1556792"/>
            <a:ext cx="6462464" cy="4893647"/>
          </a:xfrm>
          <a:prstGeom prst="rect">
            <a:avLst/>
          </a:prstGeom>
        </p:spPr>
        <p:txBody>
          <a:bodyPr wrap="square">
            <a:spAutoFit/>
          </a:bodyPr>
          <a:lstStyle/>
          <a:p>
            <a:pPr marL="457200" indent="-457200">
              <a:buFont typeface="Arial" pitchFamily="34" charset="0"/>
              <a:buChar char="•"/>
            </a:pPr>
            <a:r>
              <a:rPr lang="nl-NL" b="1" dirty="0">
                <a:solidFill>
                  <a:srgbClr val="178240"/>
                </a:solidFill>
              </a:rPr>
              <a:t>Onderzoekend en Ontwerpend leren </a:t>
            </a:r>
            <a:r>
              <a:rPr lang="nl-NL" sz="2400" b="1" dirty="0">
                <a:solidFill>
                  <a:srgbClr val="178240"/>
                </a:solidFill>
              </a:rPr>
              <a:t>(de didactiek)</a:t>
            </a:r>
          </a:p>
          <a:p>
            <a:pPr marL="457200" indent="-457200">
              <a:buFont typeface="Arial" pitchFamily="34" charset="0"/>
              <a:buChar char="•"/>
            </a:pPr>
            <a:r>
              <a:rPr lang="nl-NL" b="1" dirty="0">
                <a:solidFill>
                  <a:srgbClr val="178240"/>
                </a:solidFill>
              </a:rPr>
              <a:t>Internationalisering</a:t>
            </a:r>
          </a:p>
          <a:p>
            <a:pPr marL="457200" indent="-457200">
              <a:buFont typeface="Arial" pitchFamily="34" charset="0"/>
              <a:buChar char="•"/>
            </a:pPr>
            <a:r>
              <a:rPr lang="nl-NL" b="1" dirty="0">
                <a:solidFill>
                  <a:srgbClr val="178240"/>
                </a:solidFill>
              </a:rPr>
              <a:t>Brede Maatschappelijke Opvoedingsvraagstukken</a:t>
            </a:r>
          </a:p>
          <a:p>
            <a:pPr marL="457200" indent="-457200">
              <a:buFont typeface="Arial" pitchFamily="34" charset="0"/>
              <a:buChar char="•"/>
            </a:pPr>
            <a:r>
              <a:rPr lang="nl-NL" b="1" dirty="0">
                <a:solidFill>
                  <a:srgbClr val="178240"/>
                </a:solidFill>
              </a:rPr>
              <a:t>Pedagogische </a:t>
            </a:r>
            <a:r>
              <a:rPr lang="nl-NL" b="1" dirty="0" err="1">
                <a:solidFill>
                  <a:srgbClr val="178240"/>
                </a:solidFill>
              </a:rPr>
              <a:t>Civil</a:t>
            </a:r>
            <a:r>
              <a:rPr lang="nl-NL" b="1" dirty="0">
                <a:solidFill>
                  <a:srgbClr val="178240"/>
                </a:solidFill>
              </a:rPr>
              <a:t> Society </a:t>
            </a:r>
            <a:r>
              <a:rPr lang="nl-NL" sz="2400" b="1" dirty="0">
                <a:solidFill>
                  <a:srgbClr val="178240"/>
                </a:solidFill>
              </a:rPr>
              <a:t>(Micha de Winter/ Gert </a:t>
            </a:r>
            <a:r>
              <a:rPr lang="nl-NL" sz="2400" b="1" dirty="0" err="1">
                <a:solidFill>
                  <a:srgbClr val="178240"/>
                </a:solidFill>
              </a:rPr>
              <a:t>Biesta</a:t>
            </a:r>
            <a:r>
              <a:rPr lang="nl-NL" sz="2400" b="1" dirty="0">
                <a:solidFill>
                  <a:srgbClr val="178240"/>
                </a:solidFill>
              </a:rPr>
              <a:t>) </a:t>
            </a:r>
          </a:p>
          <a:p>
            <a:pPr marL="457200" indent="-457200">
              <a:buFont typeface="Arial" pitchFamily="34" charset="0"/>
              <a:buChar char="•"/>
            </a:pPr>
            <a:r>
              <a:rPr lang="nl-NL" b="1" dirty="0">
                <a:solidFill>
                  <a:srgbClr val="178240"/>
                </a:solidFill>
              </a:rPr>
              <a:t>Duurzame Talent maximalisatie</a:t>
            </a:r>
          </a:p>
          <a:p>
            <a:pPr marL="457200" indent="-457200">
              <a:buFont typeface="Arial" pitchFamily="34" charset="0"/>
              <a:buChar char="•"/>
            </a:pPr>
            <a:r>
              <a:rPr lang="nl-NL" b="1" dirty="0" err="1">
                <a:solidFill>
                  <a:srgbClr val="178240"/>
                </a:solidFill>
              </a:rPr>
              <a:t>Bildung</a:t>
            </a:r>
            <a:endParaRPr lang="nl-NL" b="1" dirty="0">
              <a:solidFill>
                <a:srgbClr val="178240"/>
              </a:solidFill>
            </a:endParaRPr>
          </a:p>
        </p:txBody>
      </p:sp>
    </p:spTree>
    <p:extLst>
      <p:ext uri="{BB962C8B-B14F-4D97-AF65-F5344CB8AC3E}">
        <p14:creationId xmlns:p14="http://schemas.microsoft.com/office/powerpoint/2010/main" val="2155312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7984" y="116632"/>
            <a:ext cx="7630616" cy="914400"/>
          </a:xfrm>
        </p:spPr>
        <p:txBody>
          <a:bodyPr/>
          <a:lstStyle/>
          <a:p>
            <a:pPr algn="l"/>
            <a:r>
              <a:rPr lang="nl-NL" sz="2800" dirty="0" smtClean="0">
                <a:solidFill>
                  <a:srgbClr val="FFC000"/>
                </a:solidFill>
                <a:latin typeface="Leelawadee" pitchFamily="34" charset="-34"/>
                <a:cs typeface="Leelawadee" pitchFamily="34" charset="-34"/>
              </a:rPr>
              <a:t>Wat is ET </a:t>
            </a:r>
            <a:r>
              <a:rPr lang="nl-NL" sz="2800" dirty="0" smtClean="0">
                <a:solidFill>
                  <a:srgbClr val="FFC000"/>
                </a:solidFill>
                <a:latin typeface="Leelawadee" pitchFamily="34" charset="-34"/>
                <a:cs typeface="Leelawadee" pitchFamily="34" charset="-34"/>
              </a:rPr>
              <a:t>in Enschede?</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3923928" y="1772816"/>
            <a:ext cx="4536504" cy="3425552"/>
          </a:xfrm>
        </p:spPr>
        <p:txBody>
          <a:bodyPr/>
          <a:lstStyle/>
          <a:p>
            <a:endParaRPr lang="nl-NL" sz="500" dirty="0" smtClean="0">
              <a:solidFill>
                <a:srgbClr val="178240"/>
              </a:solidFill>
              <a:latin typeface="Leelawadee" pitchFamily="34" charset="-34"/>
              <a:cs typeface="Leelawadee" pitchFamily="34" charset="-34"/>
            </a:endParaRPr>
          </a:p>
          <a:p>
            <a:r>
              <a:rPr lang="nl-NL" sz="1600" dirty="0" smtClean="0">
                <a:solidFill>
                  <a:srgbClr val="178240"/>
                </a:solidFill>
                <a:latin typeface="Leelawadee" pitchFamily="34" charset="-34"/>
                <a:cs typeface="Leelawadee" pitchFamily="34" charset="-34"/>
              </a:rPr>
              <a:t>Eén keer per twee weken van </a:t>
            </a:r>
            <a:r>
              <a:rPr lang="nl-NL" sz="1600" dirty="0" smtClean="0">
                <a:solidFill>
                  <a:srgbClr val="178240"/>
                </a:solidFill>
                <a:latin typeface="Leelawadee" pitchFamily="34" charset="-34"/>
                <a:cs typeface="Leelawadee" pitchFamily="34" charset="-34"/>
              </a:rPr>
              <a:t>16.30 </a:t>
            </a:r>
            <a:r>
              <a:rPr lang="nl-NL" sz="1600" dirty="0" smtClean="0">
                <a:solidFill>
                  <a:srgbClr val="178240"/>
                </a:solidFill>
                <a:latin typeface="Leelawadee" pitchFamily="34" charset="-34"/>
                <a:cs typeface="Leelawadee" pitchFamily="34" charset="-34"/>
              </a:rPr>
              <a:t>uur tot </a:t>
            </a:r>
            <a:r>
              <a:rPr lang="nl-NL" sz="1600" dirty="0" smtClean="0">
                <a:solidFill>
                  <a:srgbClr val="178240"/>
                </a:solidFill>
                <a:latin typeface="Leelawadee" pitchFamily="34" charset="-34"/>
                <a:cs typeface="Leelawadee" pitchFamily="34" charset="-34"/>
              </a:rPr>
              <a:t>20.30 </a:t>
            </a:r>
            <a:r>
              <a:rPr lang="nl-NL" sz="1600" dirty="0" smtClean="0">
                <a:solidFill>
                  <a:srgbClr val="178240"/>
                </a:solidFill>
                <a:latin typeface="Leelawadee" pitchFamily="34" charset="-34"/>
                <a:cs typeface="Leelawadee" pitchFamily="34" charset="-34"/>
              </a:rPr>
              <a:t>uur samen een programma construeren</a:t>
            </a:r>
          </a:p>
          <a:p>
            <a:r>
              <a:rPr lang="nl-NL" sz="1600" dirty="0" smtClean="0">
                <a:solidFill>
                  <a:srgbClr val="178240"/>
                </a:solidFill>
                <a:latin typeface="Leelawadee" pitchFamily="34" charset="-34"/>
                <a:cs typeface="Leelawadee" pitchFamily="34" charset="-34"/>
              </a:rPr>
              <a:t>Drie jaar per jaar 10 EC extra</a:t>
            </a:r>
          </a:p>
          <a:p>
            <a:r>
              <a:rPr lang="nl-NL" sz="1600" dirty="0" smtClean="0">
                <a:solidFill>
                  <a:srgbClr val="178240"/>
                </a:solidFill>
                <a:latin typeface="Leelawadee" pitchFamily="34" charset="-34"/>
                <a:cs typeface="Leelawadee" pitchFamily="34" charset="-34"/>
              </a:rPr>
              <a:t>We vormen samen met enthousiaste docenten een ‘community of </a:t>
            </a:r>
            <a:r>
              <a:rPr lang="nl-NL" sz="1600" dirty="0" err="1" smtClean="0">
                <a:solidFill>
                  <a:srgbClr val="178240"/>
                </a:solidFill>
                <a:latin typeface="Leelawadee" pitchFamily="34" charset="-34"/>
                <a:cs typeface="Leelawadee" pitchFamily="34" charset="-34"/>
              </a:rPr>
              <a:t>inquiry</a:t>
            </a:r>
            <a:r>
              <a:rPr lang="nl-NL" sz="1600" dirty="0" smtClean="0">
                <a:solidFill>
                  <a:srgbClr val="178240"/>
                </a:solidFill>
                <a:latin typeface="Leelawadee" pitchFamily="34" charset="-34"/>
                <a:cs typeface="Leelawadee" pitchFamily="34" charset="-34"/>
              </a:rPr>
              <a:t>’</a:t>
            </a:r>
          </a:p>
          <a:p>
            <a:r>
              <a:rPr lang="nl-NL" sz="1600" dirty="0" smtClean="0">
                <a:solidFill>
                  <a:srgbClr val="178240"/>
                </a:solidFill>
                <a:latin typeface="Leelawadee" pitchFamily="34" charset="-34"/>
                <a:cs typeface="Leelawadee" pitchFamily="34" charset="-34"/>
              </a:rPr>
              <a:t>Je geeft vorm aan je eigen persoonlijke en professionele </a:t>
            </a:r>
            <a:r>
              <a:rPr lang="nl-NL" sz="1600" dirty="0" err="1" smtClean="0">
                <a:solidFill>
                  <a:srgbClr val="178240"/>
                </a:solidFill>
                <a:latin typeface="Leelawadee" pitchFamily="34" charset="-34"/>
                <a:cs typeface="Leelawadee" pitchFamily="34" charset="-34"/>
              </a:rPr>
              <a:t>leerreis</a:t>
            </a:r>
            <a:endParaRPr lang="nl-NL" sz="1600" dirty="0" smtClean="0">
              <a:solidFill>
                <a:srgbClr val="178240"/>
              </a:solidFill>
              <a:latin typeface="Leelawadee" pitchFamily="34" charset="-34"/>
              <a:cs typeface="Leelawadee" pitchFamily="34" charset="-34"/>
            </a:endParaRPr>
          </a:p>
          <a:p>
            <a:r>
              <a:rPr lang="nl-NL" sz="1600" dirty="0" smtClean="0">
                <a:solidFill>
                  <a:srgbClr val="178240"/>
                </a:solidFill>
                <a:latin typeface="Leelawadee" pitchFamily="34" charset="-34"/>
                <a:cs typeface="Leelawadee" pitchFamily="34" charset="-34"/>
              </a:rPr>
              <a:t>Je legt een eigen digitaal portfolio aan (Je CV in woord beeld en geluid)</a:t>
            </a:r>
          </a:p>
          <a:p>
            <a:r>
              <a:rPr lang="nl-NL" sz="1600" dirty="0" smtClean="0">
                <a:solidFill>
                  <a:srgbClr val="178240"/>
                </a:solidFill>
                <a:latin typeface="Leelawadee" pitchFamily="34" charset="-34"/>
                <a:cs typeface="Leelawadee" pitchFamily="34" charset="-34"/>
              </a:rPr>
              <a:t>Naast zelfsturing ook aandacht voor onderzoek </a:t>
            </a:r>
            <a:r>
              <a:rPr lang="nl-NL" sz="1600" dirty="0">
                <a:solidFill>
                  <a:srgbClr val="178240"/>
                </a:solidFill>
                <a:latin typeface="Leelawadee" pitchFamily="34" charset="-34"/>
                <a:cs typeface="Leelawadee" pitchFamily="34" charset="-34"/>
              </a:rPr>
              <a:t>en </a:t>
            </a:r>
            <a:r>
              <a:rPr lang="nl-NL" sz="1600" dirty="0" smtClean="0">
                <a:solidFill>
                  <a:srgbClr val="178240"/>
                </a:solidFill>
                <a:latin typeface="Leelawadee" pitchFamily="34" charset="-34"/>
                <a:cs typeface="Leelawadee" pitchFamily="34" charset="-34"/>
              </a:rPr>
              <a:t>internationalisering</a:t>
            </a:r>
          </a:p>
        </p:txBody>
      </p:sp>
      <p:sp>
        <p:nvSpPr>
          <p:cNvPr id="4" name="Tekstvak 3"/>
          <p:cNvSpPr txBox="1"/>
          <p:nvPr/>
        </p:nvSpPr>
        <p:spPr>
          <a:xfrm>
            <a:off x="7164288" y="6165304"/>
            <a:ext cx="1944216" cy="584775"/>
          </a:xfrm>
          <a:prstGeom prst="rect">
            <a:avLst/>
          </a:prstGeom>
          <a:noFill/>
        </p:spPr>
        <p:txBody>
          <a:bodyPr wrap="square" rtlCol="0">
            <a:spAutoFit/>
          </a:bodyPr>
          <a:lstStyle/>
          <a:p>
            <a:r>
              <a:rPr lang="nl-NL" sz="1600" dirty="0" smtClean="0">
                <a:solidFill>
                  <a:srgbClr val="178240"/>
                </a:solidFill>
              </a:rPr>
              <a:t>Lerarenopleiding </a:t>
            </a:r>
          </a:p>
          <a:p>
            <a:r>
              <a:rPr lang="nl-NL" sz="1600" dirty="0" smtClean="0">
                <a:solidFill>
                  <a:srgbClr val="178240"/>
                </a:solidFill>
              </a:rPr>
              <a:t>Hengelo</a:t>
            </a:r>
            <a:endParaRPr lang="nl-NL" sz="1600" dirty="0">
              <a:solidFill>
                <a:srgbClr val="178240"/>
              </a:solidFill>
            </a:endParaRPr>
          </a:p>
        </p:txBody>
      </p:sp>
      <p:pic>
        <p:nvPicPr>
          <p:cNvPr id="1028" name="Picture 4" descr="https://lh3.googleusercontent.com/8Y3iTL7uc-Bv62eR4rW0oHPcFDJ1ljDEo2vOkiEjxybEJMlaOpP_ixq0LA5NNCTDIgVhnzgWCI7IFxyrlWj-RAe5a6XN0jCi5053WXixDduwzOuYxxFc3VJA7SKRSIRBn_ZcHDVm_tCoBRbXApQ00Aj0xexO1KyCNHsUWmweuStikmQ_16zZpoSSVfFYqkcH7imaZqarp2nHSlwzAW2NLD-_Wd1p7nHVfkozmSMc2dHuVCoT2cdpMCxP4B5lI2pD7xx1GeJlW17wlyWsmTDrUWoLbnLIQc4U-rxb2Ae-EKE6cUV041fzBwQ8STVgQMXPzb0bjoCn-6vaMLEyXiJHvj7Sc6ObDt3LuC7yBGYA0aaJXo34JFwECRHV_rpZKzR6SESvy1sn_qe8Q9WDq1N6FINIhDli-VKS_NbrCU6Mz7jjW0if57q3RlpMRMFjLU2bxqv9K3BUnP0m1DriRmfuLyZ4eME-HZQt2R2mwQzaAyKryT8rt5AUSnqGAVc6hkoYUzw228Mzw5ldgA2ERmtc8MxeefkbQ-a3x2HVApdQa24vpoQJ1EqsZsDvZqCOdaHjfWjl=w1478-h985-no"/>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3253"/>
          <a:stretch/>
        </p:blipFill>
        <p:spPr bwMode="auto">
          <a:xfrm>
            <a:off x="0" y="1988840"/>
            <a:ext cx="4009432" cy="3080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20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784" y="116632"/>
            <a:ext cx="7630616" cy="914400"/>
          </a:xfrm>
        </p:spPr>
        <p:txBody>
          <a:bodyPr/>
          <a:lstStyle/>
          <a:p>
            <a:r>
              <a:rPr lang="nl-NL" sz="2800" dirty="0">
                <a:solidFill>
                  <a:srgbClr val="FFC000"/>
                </a:solidFill>
                <a:latin typeface="Leelawadee" pitchFamily="34" charset="-34"/>
                <a:cs typeface="Leelawadee" pitchFamily="34" charset="-34"/>
              </a:rPr>
              <a:t>N</a:t>
            </a:r>
            <a:r>
              <a:rPr lang="nl-NL" sz="2800" dirty="0" smtClean="0">
                <a:solidFill>
                  <a:srgbClr val="FFC000"/>
                </a:solidFill>
                <a:latin typeface="Leelawadee" pitchFamily="34" charset="-34"/>
                <a:cs typeface="Leelawadee" pitchFamily="34" charset="-34"/>
              </a:rPr>
              <a:t>a de studie heb je een</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3923928" y="2079898"/>
            <a:ext cx="4499580" cy="2804024"/>
          </a:xfrm>
        </p:spPr>
        <p:txBody>
          <a:bodyPr/>
          <a:lstStyle/>
          <a:p>
            <a:pPr>
              <a:buFont typeface="Arial" pitchFamily="34" charset="0"/>
              <a:buChar char="•"/>
            </a:pPr>
            <a:r>
              <a:rPr lang="nl-NL" sz="2400" dirty="0" smtClean="0">
                <a:solidFill>
                  <a:srgbClr val="178240"/>
                </a:solidFill>
                <a:latin typeface="Leelawadee" pitchFamily="34" charset="-34"/>
                <a:cs typeface="Leelawadee" pitchFamily="34" charset="-34"/>
              </a:rPr>
              <a:t>Excellentie predicaat </a:t>
            </a:r>
            <a:r>
              <a:rPr lang="nl-NL" sz="2400" dirty="0">
                <a:solidFill>
                  <a:srgbClr val="178240"/>
                </a:solidFill>
                <a:latin typeface="Leelawadee" pitchFamily="34" charset="-34"/>
                <a:cs typeface="Leelawadee" pitchFamily="34" charset="-34"/>
              </a:rPr>
              <a:t>op je </a:t>
            </a:r>
            <a:r>
              <a:rPr lang="nl-NL" sz="2400" dirty="0" smtClean="0">
                <a:solidFill>
                  <a:srgbClr val="178240"/>
                </a:solidFill>
                <a:latin typeface="Leelawadee" pitchFamily="34" charset="-34"/>
                <a:cs typeface="Leelawadee" pitchFamily="34" charset="-34"/>
              </a:rPr>
              <a:t> </a:t>
            </a:r>
          </a:p>
          <a:p>
            <a:pPr marL="0" indent="0">
              <a:buNone/>
            </a:pPr>
            <a:r>
              <a:rPr lang="nl-NL" sz="2400" dirty="0">
                <a:solidFill>
                  <a:srgbClr val="178240"/>
                </a:solidFill>
                <a:latin typeface="Leelawadee" pitchFamily="34" charset="-34"/>
                <a:cs typeface="Leelawadee" pitchFamily="34" charset="-34"/>
              </a:rPr>
              <a:t> </a:t>
            </a:r>
            <a:r>
              <a:rPr lang="nl-NL" sz="2400" dirty="0" smtClean="0">
                <a:solidFill>
                  <a:srgbClr val="178240"/>
                </a:solidFill>
                <a:latin typeface="Leelawadee" pitchFamily="34" charset="-34"/>
                <a:cs typeface="Leelawadee" pitchFamily="34" charset="-34"/>
              </a:rPr>
              <a:t>   </a:t>
            </a:r>
            <a:r>
              <a:rPr lang="nl-NL" sz="2400" dirty="0" smtClean="0">
                <a:solidFill>
                  <a:srgbClr val="178240"/>
                </a:solidFill>
                <a:latin typeface="Leelawadee" pitchFamily="34" charset="-34"/>
                <a:cs typeface="Leelawadee" pitchFamily="34" charset="-34"/>
              </a:rPr>
              <a:t>diploma </a:t>
            </a:r>
          </a:p>
          <a:p>
            <a:pPr marL="0" indent="0">
              <a:buNone/>
            </a:pPr>
            <a:r>
              <a:rPr lang="nl-NL" sz="1800" dirty="0" smtClean="0">
                <a:solidFill>
                  <a:srgbClr val="178240"/>
                </a:solidFill>
                <a:latin typeface="Leelawadee" pitchFamily="34" charset="-34"/>
                <a:cs typeface="Leelawadee" pitchFamily="34" charset="-34"/>
              </a:rPr>
              <a:t>(we streven naar </a:t>
            </a:r>
            <a:r>
              <a:rPr lang="nl-NL" sz="1800" dirty="0" err="1" smtClean="0">
                <a:solidFill>
                  <a:srgbClr val="178240"/>
                </a:solidFill>
                <a:latin typeface="Leelawadee" pitchFamily="34" charset="-34"/>
                <a:cs typeface="Leelawadee" pitchFamily="34" charset="-34"/>
              </a:rPr>
              <a:t>Honours</a:t>
            </a:r>
            <a:r>
              <a:rPr lang="nl-NL" sz="1800" dirty="0" smtClean="0">
                <a:solidFill>
                  <a:srgbClr val="178240"/>
                </a:solidFill>
                <a:latin typeface="Leelawadee" pitchFamily="34" charset="-34"/>
                <a:cs typeface="Leelawadee" pitchFamily="34" charset="-34"/>
              </a:rPr>
              <a:t> predicaat)</a:t>
            </a:r>
            <a:endParaRPr lang="nl-NL" sz="1800" dirty="0">
              <a:solidFill>
                <a:srgbClr val="178240"/>
              </a:solidFill>
              <a:latin typeface="Leelawadee" pitchFamily="34" charset="-34"/>
              <a:cs typeface="Leelawadee" pitchFamily="34" charset="-34"/>
            </a:endParaRPr>
          </a:p>
          <a:p>
            <a:pPr marL="0" indent="0">
              <a:buNone/>
            </a:pPr>
            <a:endParaRPr lang="nl-NL" sz="2000" dirty="0">
              <a:latin typeface="Leelawadee" pitchFamily="34" charset="-34"/>
              <a:cs typeface="Leelawadee" pitchFamily="34" charset="-34"/>
            </a:endParaRPr>
          </a:p>
          <a:p>
            <a:pPr marL="0" indent="0">
              <a:buNone/>
            </a:pPr>
            <a:endParaRPr lang="nl-N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2079898"/>
            <a:ext cx="374441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93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2220" y="116632"/>
            <a:ext cx="6910536" cy="914400"/>
          </a:xfrm>
        </p:spPr>
        <p:txBody>
          <a:bodyPr/>
          <a:lstStyle/>
          <a:p>
            <a:endParaRPr lang="nl-NL" sz="2800" dirty="0">
              <a:solidFill>
                <a:srgbClr val="FFC000"/>
              </a:solidFill>
            </a:endParaRPr>
          </a:p>
        </p:txBody>
      </p:sp>
      <p:sp>
        <p:nvSpPr>
          <p:cNvPr id="3" name="Tijdelijke aanduiding voor inhoud 2"/>
          <p:cNvSpPr>
            <a:spLocks noGrp="1"/>
          </p:cNvSpPr>
          <p:nvPr>
            <p:ph idx="1"/>
          </p:nvPr>
        </p:nvSpPr>
        <p:spPr>
          <a:xfrm>
            <a:off x="4139952" y="1635255"/>
            <a:ext cx="4536504" cy="3353544"/>
          </a:xfrm>
        </p:spPr>
        <p:txBody>
          <a:bodyPr/>
          <a:lstStyle/>
          <a:p>
            <a:r>
              <a:rPr lang="nl-NL" sz="1800" dirty="0" smtClean="0">
                <a:solidFill>
                  <a:srgbClr val="178240"/>
                </a:solidFill>
                <a:latin typeface="Leelawadee" pitchFamily="34" charset="-34"/>
                <a:cs typeface="Leelawadee" pitchFamily="34" charset="-34"/>
              </a:rPr>
              <a:t>Verdieping in onderwijspraktijken</a:t>
            </a:r>
          </a:p>
          <a:p>
            <a:pPr marL="0" indent="0">
              <a:buNone/>
            </a:pPr>
            <a:r>
              <a:rPr lang="nl-NL" sz="1800" dirty="0">
                <a:solidFill>
                  <a:srgbClr val="178240"/>
                </a:solidFill>
                <a:latin typeface="Leelawadee" pitchFamily="34" charset="-34"/>
                <a:cs typeface="Leelawadee" pitchFamily="34" charset="-34"/>
              </a:rPr>
              <a:t> </a:t>
            </a:r>
            <a:r>
              <a:rPr lang="nl-NL" sz="1800" dirty="0" smtClean="0">
                <a:solidFill>
                  <a:srgbClr val="178240"/>
                </a:solidFill>
                <a:latin typeface="Leelawadee" pitchFamily="34" charset="-34"/>
                <a:cs typeface="Leelawadee" pitchFamily="34" charset="-34"/>
              </a:rPr>
              <a:t>    </a:t>
            </a:r>
            <a:r>
              <a:rPr lang="nl-NL" sz="1800" dirty="0">
                <a:solidFill>
                  <a:srgbClr val="178240"/>
                </a:solidFill>
                <a:latin typeface="Leelawadee" pitchFamily="34" charset="-34"/>
                <a:cs typeface="Leelawadee" pitchFamily="34" charset="-34"/>
              </a:rPr>
              <a:t>in andere landen en </a:t>
            </a:r>
            <a:r>
              <a:rPr lang="nl-NL" sz="1800" dirty="0" smtClean="0">
                <a:solidFill>
                  <a:srgbClr val="178240"/>
                </a:solidFill>
                <a:latin typeface="Leelawadee" pitchFamily="34" charset="-34"/>
                <a:cs typeface="Leelawadee" pitchFamily="34" charset="-34"/>
              </a:rPr>
              <a:t>culturen </a:t>
            </a:r>
          </a:p>
          <a:p>
            <a:r>
              <a:rPr lang="nl-NL" sz="1800" dirty="0" smtClean="0">
                <a:solidFill>
                  <a:srgbClr val="178240"/>
                </a:solidFill>
                <a:latin typeface="Leelawadee" pitchFamily="34" charset="-34"/>
                <a:cs typeface="Leelawadee" pitchFamily="34" charset="-34"/>
              </a:rPr>
              <a:t>Wereldburgerschap </a:t>
            </a:r>
            <a:r>
              <a:rPr lang="nl-NL" sz="1800" dirty="0">
                <a:solidFill>
                  <a:srgbClr val="178240"/>
                </a:solidFill>
                <a:latin typeface="Leelawadee" pitchFamily="34" charset="-34"/>
                <a:cs typeface="Leelawadee" pitchFamily="34" charset="-34"/>
              </a:rPr>
              <a:t>en duurzaamheid nemen een belangrijke plaats </a:t>
            </a:r>
            <a:r>
              <a:rPr lang="nl-NL" sz="1800" dirty="0" smtClean="0">
                <a:solidFill>
                  <a:srgbClr val="178240"/>
                </a:solidFill>
                <a:latin typeface="Leelawadee" pitchFamily="34" charset="-34"/>
                <a:cs typeface="Leelawadee" pitchFamily="34" charset="-34"/>
              </a:rPr>
              <a:t>in</a:t>
            </a:r>
          </a:p>
          <a:p>
            <a:r>
              <a:rPr lang="nl-NL" sz="1800" dirty="0" smtClean="0">
                <a:solidFill>
                  <a:srgbClr val="178240"/>
                </a:solidFill>
                <a:latin typeface="Leelawadee" pitchFamily="34" charset="-34"/>
                <a:cs typeface="Leelawadee" pitchFamily="34" charset="-34"/>
              </a:rPr>
              <a:t>Je </a:t>
            </a:r>
            <a:r>
              <a:rPr lang="nl-NL" sz="1800" dirty="0">
                <a:solidFill>
                  <a:srgbClr val="178240"/>
                </a:solidFill>
                <a:latin typeface="Leelawadee" pitchFamily="34" charset="-34"/>
                <a:cs typeface="Leelawadee" pitchFamily="34" charset="-34"/>
              </a:rPr>
              <a:t>ontwikkelt je vaardigheid in het gebruik van de Engelse </a:t>
            </a:r>
            <a:r>
              <a:rPr lang="nl-NL" sz="1800" dirty="0" smtClean="0">
                <a:solidFill>
                  <a:srgbClr val="178240"/>
                </a:solidFill>
                <a:latin typeface="Leelawadee" pitchFamily="34" charset="-34"/>
                <a:cs typeface="Leelawadee" pitchFamily="34" charset="-34"/>
              </a:rPr>
              <a:t>taal</a:t>
            </a:r>
          </a:p>
          <a:p>
            <a:endParaRPr lang="nl-NL" sz="1800" dirty="0">
              <a:solidFill>
                <a:srgbClr val="178240"/>
              </a:solidFill>
              <a:latin typeface="Leelawadee" pitchFamily="34" charset="-34"/>
              <a:cs typeface="Leelawadee" pitchFamily="34" charset="-34"/>
            </a:endParaRP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0" y="4437112"/>
            <a:ext cx="3844330" cy="2736304"/>
          </a:xfrm>
          <a:prstGeom prst="rect">
            <a:avLst/>
          </a:prstGeom>
          <a:ln>
            <a:noFill/>
          </a:ln>
          <a:effectLst>
            <a:outerShdw blurRad="292100" dist="139700" dir="2700000" algn="tl" rotWithShape="0">
              <a:srgbClr val="333333">
                <a:alpha val="65000"/>
              </a:srgbClr>
            </a:outerShdw>
          </a:effectLst>
        </p:spPr>
      </p:pic>
      <p:sp>
        <p:nvSpPr>
          <p:cNvPr id="5" name="Tekstvak 4"/>
          <p:cNvSpPr txBox="1"/>
          <p:nvPr/>
        </p:nvSpPr>
        <p:spPr>
          <a:xfrm>
            <a:off x="445704" y="1135063"/>
            <a:ext cx="5400600" cy="523220"/>
          </a:xfrm>
          <a:prstGeom prst="rect">
            <a:avLst/>
          </a:prstGeom>
          <a:noFill/>
        </p:spPr>
        <p:txBody>
          <a:bodyPr wrap="square" rtlCol="0">
            <a:spAutoFit/>
          </a:bodyPr>
          <a:lstStyle/>
          <a:p>
            <a:r>
              <a:rPr lang="nl-NL" sz="2800" b="1" dirty="0" smtClean="0">
                <a:solidFill>
                  <a:srgbClr val="178240"/>
                </a:solidFill>
                <a:latin typeface="Leelawadee" pitchFamily="34" charset="-34"/>
                <a:cs typeface="Leelawadee" pitchFamily="34" charset="-34"/>
              </a:rPr>
              <a:t>Buitenlandexcursies</a:t>
            </a:r>
            <a:endParaRPr lang="nl-NL" sz="2800" b="1" dirty="0">
              <a:solidFill>
                <a:srgbClr val="178240"/>
              </a:solidFill>
              <a:latin typeface="Leelawadee" pitchFamily="34" charset="-34"/>
              <a:cs typeface="Leelawadee" pitchFamily="34" charset="-34"/>
            </a:endParaRPr>
          </a:p>
        </p:txBody>
      </p:sp>
      <p:sp>
        <p:nvSpPr>
          <p:cNvPr id="6" name="Tekstvak 5"/>
          <p:cNvSpPr txBox="1"/>
          <p:nvPr/>
        </p:nvSpPr>
        <p:spPr>
          <a:xfrm>
            <a:off x="3146004" y="4151916"/>
            <a:ext cx="1377652" cy="276999"/>
          </a:xfrm>
          <a:prstGeom prst="rect">
            <a:avLst/>
          </a:prstGeom>
          <a:noFill/>
        </p:spPr>
        <p:txBody>
          <a:bodyPr wrap="square" rtlCol="0">
            <a:spAutoFit/>
          </a:bodyPr>
          <a:lstStyle/>
          <a:p>
            <a:r>
              <a:rPr lang="nl-NL" sz="1200" dirty="0" smtClean="0">
                <a:solidFill>
                  <a:srgbClr val="178240"/>
                </a:solidFill>
                <a:latin typeface="Leelawadee" pitchFamily="34" charset="-34"/>
                <a:cs typeface="Leelawadee" pitchFamily="34" charset="-34"/>
              </a:rPr>
              <a:t>Turkije?</a:t>
            </a:r>
            <a:endParaRPr lang="nl-NL" sz="1200" dirty="0">
              <a:solidFill>
                <a:srgbClr val="178240"/>
              </a:solidFill>
              <a:latin typeface="Leelawadee" pitchFamily="34" charset="-34"/>
              <a:cs typeface="Leelawadee" pitchFamily="34" charset="-34"/>
            </a:endParaRP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3137" t="25295" r="37445" b="25395"/>
          <a:stretch/>
        </p:blipFill>
        <p:spPr bwMode="auto">
          <a:xfrm>
            <a:off x="0" y="1650088"/>
            <a:ext cx="3861420" cy="24582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0" y="4151917"/>
            <a:ext cx="2808312" cy="276999"/>
          </a:xfrm>
          <a:prstGeom prst="rect">
            <a:avLst/>
          </a:prstGeom>
          <a:noFill/>
        </p:spPr>
        <p:txBody>
          <a:bodyPr wrap="square" rtlCol="0">
            <a:spAutoFit/>
          </a:bodyPr>
          <a:lstStyle/>
          <a:p>
            <a:r>
              <a:rPr lang="nl-NL" sz="1200" dirty="0" smtClean="0">
                <a:solidFill>
                  <a:srgbClr val="178240"/>
                </a:solidFill>
                <a:latin typeface="Leelawadee" pitchFamily="34" charset="-34"/>
                <a:cs typeface="Leelawadee" pitchFamily="34" charset="-34"/>
              </a:rPr>
              <a:t>Brussel</a:t>
            </a:r>
            <a:endParaRPr lang="nl-NL" sz="1200" dirty="0">
              <a:solidFill>
                <a:srgbClr val="178240"/>
              </a:solidFill>
              <a:latin typeface="Leelawadee" pitchFamily="34" charset="-34"/>
              <a:cs typeface="Leelawadee" pitchFamily="34" charset="-34"/>
            </a:endParaRPr>
          </a:p>
        </p:txBody>
      </p:sp>
    </p:spTree>
    <p:extLst>
      <p:ext uri="{BB962C8B-B14F-4D97-AF65-F5344CB8AC3E}">
        <p14:creationId xmlns:p14="http://schemas.microsoft.com/office/powerpoint/2010/main" val="1643945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6016" y="116632"/>
            <a:ext cx="7630616" cy="914400"/>
          </a:xfrm>
        </p:spPr>
        <p:txBody>
          <a:bodyPr/>
          <a:lstStyle/>
          <a:p>
            <a:pPr algn="l"/>
            <a:r>
              <a:rPr lang="nl-NL" sz="2800" dirty="0" smtClean="0">
                <a:solidFill>
                  <a:srgbClr val="FFC000"/>
                </a:solidFill>
                <a:latin typeface="Leelawadee" pitchFamily="34" charset="-34"/>
                <a:cs typeface="Leelawadee" pitchFamily="34" charset="-34"/>
              </a:rPr>
              <a:t/>
            </a:r>
            <a:br>
              <a:rPr lang="nl-NL" sz="2800" dirty="0" smtClean="0">
                <a:solidFill>
                  <a:srgbClr val="FFC000"/>
                </a:solidFill>
                <a:latin typeface="Leelawadee" pitchFamily="34" charset="-34"/>
                <a:cs typeface="Leelawadee" pitchFamily="34" charset="-34"/>
              </a:rPr>
            </a:br>
            <a:r>
              <a:rPr lang="nl-NL" sz="2800" dirty="0" smtClean="0">
                <a:solidFill>
                  <a:srgbClr val="FFC000"/>
                </a:solidFill>
                <a:latin typeface="Leelawadee" pitchFamily="34" charset="-34"/>
                <a:cs typeface="Leelawadee" pitchFamily="34" charset="-34"/>
              </a:rPr>
              <a:t>Selectie en oriëntatie</a:t>
            </a:r>
            <a:br>
              <a:rPr lang="nl-NL" sz="2800" dirty="0" smtClean="0">
                <a:solidFill>
                  <a:srgbClr val="FFC000"/>
                </a:solidFill>
                <a:latin typeface="Leelawadee" pitchFamily="34" charset="-34"/>
                <a:cs typeface="Leelawadee" pitchFamily="34" charset="-34"/>
              </a:rPr>
            </a:br>
            <a:r>
              <a:rPr lang="nl-NL" sz="2800" dirty="0" smtClean="0">
                <a:solidFill>
                  <a:srgbClr val="FFC000"/>
                </a:solidFill>
                <a:latin typeface="Leelawadee" pitchFamily="34" charset="-34"/>
                <a:cs typeface="Leelawadee" pitchFamily="34" charset="-34"/>
              </a:rPr>
              <a:t>	</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4201318" y="1753941"/>
            <a:ext cx="4392828" cy="3497560"/>
          </a:xfrm>
        </p:spPr>
        <p:txBody>
          <a:bodyPr/>
          <a:lstStyle/>
          <a:p>
            <a:pPr marL="0" indent="0">
              <a:buNone/>
            </a:pPr>
            <a:r>
              <a:rPr lang="nl-NL" sz="2000" dirty="0">
                <a:solidFill>
                  <a:srgbClr val="178240"/>
                </a:solidFill>
                <a:latin typeface="Leelawadee" pitchFamily="34" charset="-34"/>
                <a:cs typeface="Leelawadee" pitchFamily="34" charset="-34"/>
              </a:rPr>
              <a:t> </a:t>
            </a:r>
            <a:r>
              <a:rPr lang="nl-NL" sz="2000" dirty="0" smtClean="0">
                <a:solidFill>
                  <a:srgbClr val="178240"/>
                </a:solidFill>
                <a:latin typeface="Leelawadee" pitchFamily="34" charset="-34"/>
                <a:cs typeface="Leelawadee" pitchFamily="34" charset="-34"/>
              </a:rPr>
              <a:t>   Het </a:t>
            </a:r>
            <a:r>
              <a:rPr lang="nl-NL" sz="2000" dirty="0">
                <a:solidFill>
                  <a:srgbClr val="178240"/>
                </a:solidFill>
                <a:latin typeface="Leelawadee" pitchFamily="34" charset="-34"/>
                <a:cs typeface="Leelawadee" pitchFamily="34" charset="-34"/>
              </a:rPr>
              <a:t>eerste </a:t>
            </a:r>
            <a:r>
              <a:rPr lang="nl-NL" sz="2000" dirty="0" smtClean="0">
                <a:solidFill>
                  <a:srgbClr val="178240"/>
                </a:solidFill>
                <a:latin typeface="Leelawadee" pitchFamily="34" charset="-34"/>
                <a:cs typeface="Leelawadee" pitchFamily="34" charset="-34"/>
              </a:rPr>
              <a:t>jaar: </a:t>
            </a:r>
          </a:p>
          <a:p>
            <a:r>
              <a:rPr lang="nl-NL" sz="2000" dirty="0" smtClean="0">
                <a:solidFill>
                  <a:srgbClr val="178240"/>
                </a:solidFill>
                <a:latin typeface="Leelawadee" pitchFamily="34" charset="-34"/>
                <a:cs typeface="Leelawadee" pitchFamily="34" charset="-34"/>
              </a:rPr>
              <a:t>een </a:t>
            </a:r>
            <a:r>
              <a:rPr lang="nl-NL" sz="2000" dirty="0">
                <a:solidFill>
                  <a:srgbClr val="178240"/>
                </a:solidFill>
                <a:latin typeface="Leelawadee" pitchFamily="34" charset="-34"/>
                <a:cs typeface="Leelawadee" pitchFamily="34" charset="-34"/>
              </a:rPr>
              <a:t>selectie- en </a:t>
            </a:r>
            <a:r>
              <a:rPr lang="nl-NL" sz="2000" dirty="0" smtClean="0">
                <a:solidFill>
                  <a:srgbClr val="178240"/>
                </a:solidFill>
                <a:latin typeface="Leelawadee" pitchFamily="34" charset="-34"/>
                <a:cs typeface="Leelawadee" pitchFamily="34" charset="-34"/>
              </a:rPr>
              <a:t>oriëntatiejaar</a:t>
            </a:r>
          </a:p>
          <a:p>
            <a:pPr lvl="1"/>
            <a:r>
              <a:rPr lang="nl-NL" sz="2000" dirty="0" smtClean="0">
                <a:solidFill>
                  <a:srgbClr val="178240"/>
                </a:solidFill>
                <a:latin typeface="Leelawadee" pitchFamily="34" charset="-34"/>
                <a:cs typeface="Leelawadee" pitchFamily="34" charset="-34"/>
              </a:rPr>
              <a:t>Je wordt uitgenodigd bij de bijeenkomsten van het ET programma. </a:t>
            </a:r>
          </a:p>
          <a:p>
            <a:pPr lvl="1"/>
            <a:r>
              <a:rPr lang="nl-NL" sz="2000" dirty="0">
                <a:solidFill>
                  <a:srgbClr val="178240"/>
                </a:solidFill>
                <a:latin typeface="Leelawadee" pitchFamily="34" charset="-34"/>
                <a:cs typeface="Leelawadee" pitchFamily="34" charset="-34"/>
              </a:rPr>
              <a:t>W</a:t>
            </a:r>
            <a:r>
              <a:rPr lang="nl-NL" sz="2000" dirty="0" smtClean="0">
                <a:solidFill>
                  <a:srgbClr val="178240"/>
                </a:solidFill>
                <a:latin typeface="Leelawadee" pitchFamily="34" charset="-34"/>
                <a:cs typeface="Leelawadee" pitchFamily="34" charset="-34"/>
              </a:rPr>
              <a:t>ij </a:t>
            </a:r>
            <a:r>
              <a:rPr lang="nl-NL" sz="2000" dirty="0">
                <a:solidFill>
                  <a:srgbClr val="178240"/>
                </a:solidFill>
                <a:latin typeface="Leelawadee" pitchFamily="34" charset="-34"/>
                <a:cs typeface="Leelawadee" pitchFamily="34" charset="-34"/>
              </a:rPr>
              <a:t>kijken of het </a:t>
            </a:r>
            <a:r>
              <a:rPr lang="nl-NL" sz="2000" dirty="0" smtClean="0">
                <a:solidFill>
                  <a:srgbClr val="178240"/>
                </a:solidFill>
                <a:latin typeface="Leelawadee" pitchFamily="34" charset="-34"/>
                <a:cs typeface="Leelawadee" pitchFamily="34" charset="-34"/>
              </a:rPr>
              <a:t>Topprogramma bij </a:t>
            </a:r>
            <a:r>
              <a:rPr lang="nl-NL" sz="2000" dirty="0">
                <a:solidFill>
                  <a:srgbClr val="178240"/>
                </a:solidFill>
                <a:latin typeface="Leelawadee" pitchFamily="34" charset="-34"/>
                <a:cs typeface="Leelawadee" pitchFamily="34" charset="-34"/>
              </a:rPr>
              <a:t>jou </a:t>
            </a:r>
            <a:r>
              <a:rPr lang="nl-NL" sz="2000" dirty="0" smtClean="0">
                <a:solidFill>
                  <a:srgbClr val="178240"/>
                </a:solidFill>
                <a:latin typeface="Leelawadee" pitchFamily="34" charset="-34"/>
                <a:cs typeface="Leelawadee" pitchFamily="34" charset="-34"/>
              </a:rPr>
              <a:t>past</a:t>
            </a:r>
          </a:p>
          <a:p>
            <a:pPr lvl="1"/>
            <a:r>
              <a:rPr lang="nl-NL" sz="2000" dirty="0" smtClean="0">
                <a:solidFill>
                  <a:srgbClr val="178240"/>
                </a:solidFill>
                <a:latin typeface="Leelawadee" pitchFamily="34" charset="-34"/>
                <a:cs typeface="Leelawadee" pitchFamily="34" charset="-34"/>
              </a:rPr>
              <a:t>We voeren een panelgesprek</a:t>
            </a:r>
          </a:p>
          <a:p>
            <a:pPr lvl="1"/>
            <a:r>
              <a:rPr lang="nl-NL" sz="2000" dirty="0" smtClean="0">
                <a:solidFill>
                  <a:srgbClr val="178240"/>
                </a:solidFill>
                <a:latin typeface="Leelawadee" pitchFamily="34" charset="-34"/>
                <a:cs typeface="Leelawadee" pitchFamily="34" charset="-34"/>
              </a:rPr>
              <a:t>Je propedeuse halen  en </a:t>
            </a:r>
            <a:r>
              <a:rPr lang="nl-NL" sz="2000" dirty="0">
                <a:solidFill>
                  <a:srgbClr val="178240"/>
                </a:solidFill>
                <a:latin typeface="Leelawadee" pitchFamily="34" charset="-34"/>
                <a:cs typeface="Leelawadee" pitchFamily="34" charset="-34"/>
              </a:rPr>
              <a:t>een </a:t>
            </a:r>
            <a:r>
              <a:rPr lang="nl-NL" sz="2000" dirty="0" smtClean="0">
                <a:solidFill>
                  <a:srgbClr val="178240"/>
                </a:solidFill>
                <a:latin typeface="Leelawadee" pitchFamily="34" charset="-34"/>
                <a:cs typeface="Leelawadee" pitchFamily="34" charset="-34"/>
              </a:rPr>
              <a:t>Goed voor stage</a:t>
            </a:r>
            <a:endParaRPr lang="nl-NL" sz="2000" dirty="0">
              <a:solidFill>
                <a:srgbClr val="178240"/>
              </a:solidFill>
              <a:latin typeface="Leelawadee" pitchFamily="34" charset="-34"/>
              <a:cs typeface="Leelawadee" pitchFamily="34" charset="-34"/>
            </a:endParaRPr>
          </a:p>
        </p:txBody>
      </p:sp>
      <p:pic>
        <p:nvPicPr>
          <p:cNvPr id="7" name="Picture 2" descr="https://lh3.googleusercontent.com/KxvhIo8BJ80dNGiOXV1OyJNn52BDwbC5PITvSmYg8NAytYhJXCntbCuZOZMyeaF3fI8-hmYfXWwPdX1C8HwKUSZo7eY6mlDYrKRs5MeOO6EurjAFFXQyQ0lkQbccYW77VUVmT6xCr2lhFqXm804EsDbD1sjCyCeU-9QXd4UBEV9LsnvUmUOQfHa1KvGRG4a3It1zOn_UlNG7-IMmklGkeQzO_wT3QDj8JNF5FHN6NtP3diEmyClhETj4lB8wr3BIp8CiXWxoWlq7VSaLOL_c_Hv9MWJw9s2fmMnQAx1raUhlnLJi1D7wL4ksBPdnoBR0wd-9bIm3H1mAjLRISptAenjB_6iA2dmejkrb4Z_ZnyRv4wJTWjaE5siDoIsYfIPRkxSwjecevJGz-iUw71Qanbz4Eq4OI7HuQ6H3frK-NA_do1wKor1FaKAxLAtwQfl0FUynZ9HVyQlrM51dnJXR5nqePAF2577L72w8RroSl29Y9HLc6BQlqJJv3YCFdauHdg2Mp1azuMtIVIfBns5yP1HDeVBnvp1As6bivMuDgjv5YrwCxYp7mjRkKeXFqH8Oz3v2=w1478-h985-no"/>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913" r="2913"/>
          <a:stretch/>
        </p:blipFill>
        <p:spPr bwMode="auto">
          <a:xfrm>
            <a:off x="-125213" y="2492896"/>
            <a:ext cx="4297862" cy="2864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77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3.googleusercontent.com/cnEcVd9Fjhy458AtexrWMrey-7QFMlrWEk4OxOYn1bJEUYcAE_7AMmHpYtkET8oKdpD08mBimGVZkfHpRIWt2Tdu6aaHi0LkO-yrb3TgRkKQDsSquGEC4YnNxrI9wzEdwIzN7E_vE5ND_OUu3OCqDHgVQzry36sdVvczyPg-AJtuF9w39CUkUskFYlQQT9QaB_1Zxb0e7sL0roDwadnPA3GezoZC7AplNhieTJc8XYoDIhYIbETBpy1l05CH0F73x7qYNHez9R0kD9kpAoyPVf08NSa-rYm_SWuVnSWVcsg8LvfBER-XaSAkke6bpjVvJC94ibK8MEfx7uj0dOykrr9iyV7oPMwtCavvGoSHpGQlPTarpSn_TpELKsG5gqw2MaIbjpjX97c-pbvfufNDdmiMqEGG632udhaTjHobvuS7BHZaeftvo-GNRRNOIy71fTuqVYS2ku7wl2eQPEoqaz1lb9cm8Vki_PU6cGpNADfef1h-aUx4ddXB7McroTP_KXC3MhnqPB5J2ubnS5t9hkDAtE9qtvzaVHLyEiCDp1YoN7DdMHq0aSYdAU0qsvI3000v=w653-h985-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291" y="764704"/>
            <a:ext cx="4039515" cy="60932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descr="https://lh3.googleusercontent.com/-gm9bVXP-je8FtWZ1E0fQ1WvU_ITmtQ8zqCTf69Xf84Il1km8YKUSwfA5PMVxFK0B6vy_SvIUtwqfJ0NhJ_c-HXGz98H2ZMEUtBhWGUSLwgTKt6UCpO7bxgtYBKkRUffRBeJwvxZi00HUY--eIJP_OHMGO-lCQk9rxtJffRMOYkwKc90OdpIDNJ_8MXDmJjp-Ehg9XzBw8fzeEFwq4GyN473Ex0DA8RL-xtTUG7Am3GJe51alTbSsejV1eoNDOmdjJqB16kFL1mWJOmkr-vOZWTLCLxAdU_tY4r9a4inKpkVrWzW0sn4XBDWnUG9mLEyPu-ntKF5FpWArquzXyJg6Q3xtWdPMnK3oZ0jyYtEW2XQt4sh1l0Vgcv0s4ZsTPq9yLX-1j10cB_cvqdhVAXI2FAE8VAypz3xgMPYtzodXrA_DTcRp9tN7-PiYsLnlaJ5TIkdjmsw7ntagSzh8-h3JknEA45mi0d1E3orFZXLjah95WkR2LDJPpXXTbJeVyhuIShIuZnq6dhdUDfF6u2pb699_G6INg1UrZOUcRlLAQ29u1yeo-pNz_L0ld4-Am9uxrLu=w1488-h985-n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1145" t="-17962" r="24629" b="18340"/>
          <a:stretch/>
        </p:blipFill>
        <p:spPr bwMode="auto">
          <a:xfrm>
            <a:off x="4139953" y="-603448"/>
            <a:ext cx="5004048" cy="74614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379665" y="367238"/>
            <a:ext cx="3544560" cy="400110"/>
          </a:xfrm>
          <a:prstGeom prst="rect">
            <a:avLst/>
          </a:prstGeom>
          <a:noFill/>
        </p:spPr>
        <p:txBody>
          <a:bodyPr wrap="none" rtlCol="0">
            <a:spAutoFit/>
          </a:bodyPr>
          <a:lstStyle/>
          <a:p>
            <a:r>
              <a:rPr lang="nl-NL" sz="2000" dirty="0" smtClean="0">
                <a:solidFill>
                  <a:srgbClr val="FFC000"/>
                </a:solidFill>
              </a:rPr>
              <a:t>Iris Siebum en Lilian Keizer</a:t>
            </a:r>
            <a:endParaRPr lang="nl-NL" sz="2000" dirty="0">
              <a:solidFill>
                <a:srgbClr val="FFC000"/>
              </a:solidFill>
            </a:endParaRPr>
          </a:p>
        </p:txBody>
      </p:sp>
    </p:spTree>
    <p:extLst>
      <p:ext uri="{BB962C8B-B14F-4D97-AF65-F5344CB8AC3E}">
        <p14:creationId xmlns:p14="http://schemas.microsoft.com/office/powerpoint/2010/main" val="2580764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3888" y="116632"/>
            <a:ext cx="7630616" cy="914400"/>
          </a:xfrm>
        </p:spPr>
        <p:txBody>
          <a:bodyPr/>
          <a:lstStyle/>
          <a:p>
            <a:pPr algn="l"/>
            <a:r>
              <a:rPr lang="nl-NL" sz="2800" dirty="0" smtClean="0">
                <a:solidFill>
                  <a:srgbClr val="FFC000"/>
                </a:solidFill>
                <a:latin typeface="Leelawadee" pitchFamily="34" charset="-34"/>
                <a:cs typeface="Leelawadee" pitchFamily="34" charset="-34"/>
              </a:rPr>
              <a:t>Toekomstperspectief voor jou</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4139952" y="1670256"/>
            <a:ext cx="4248472" cy="3289176"/>
          </a:xfrm>
        </p:spPr>
        <p:txBody>
          <a:bodyPr/>
          <a:lstStyle/>
          <a:p>
            <a:pPr>
              <a:buNone/>
            </a:pPr>
            <a:r>
              <a:rPr lang="nl-NL" sz="2200" dirty="0" smtClean="0">
                <a:solidFill>
                  <a:srgbClr val="178240"/>
                </a:solidFill>
                <a:latin typeface="Leelawadee" pitchFamily="34" charset="-34"/>
                <a:cs typeface="Leelawadee" pitchFamily="34" charset="-34"/>
              </a:rPr>
              <a:t>Kansen voor in de toekomst!</a:t>
            </a:r>
          </a:p>
          <a:p>
            <a:pPr>
              <a:buNone/>
            </a:pPr>
            <a:r>
              <a:rPr lang="nl-NL" sz="1600" dirty="0" smtClean="0">
                <a:solidFill>
                  <a:srgbClr val="178240"/>
                </a:solidFill>
                <a:latin typeface="Leelawadee" pitchFamily="34" charset="-34"/>
                <a:cs typeface="Leelawadee" pitchFamily="34" charset="-34"/>
              </a:rPr>
              <a:t>Het ET programma biedt veel kansen:  </a:t>
            </a:r>
          </a:p>
          <a:p>
            <a:r>
              <a:rPr lang="nl-NL" sz="1600" dirty="0" smtClean="0">
                <a:solidFill>
                  <a:srgbClr val="178240"/>
                </a:solidFill>
                <a:latin typeface="Leelawadee" pitchFamily="34" charset="-34"/>
                <a:cs typeface="Leelawadee" pitchFamily="34" charset="-34"/>
              </a:rPr>
              <a:t>Je hebt een grotere kans op een baan door het predicaat </a:t>
            </a:r>
            <a:r>
              <a:rPr lang="nl-NL" sz="1600" dirty="0" smtClean="0">
                <a:solidFill>
                  <a:srgbClr val="178240"/>
                </a:solidFill>
                <a:latin typeface="Leelawadee" pitchFamily="34" charset="-34"/>
                <a:cs typeface="Leelawadee" pitchFamily="34" charset="-34"/>
              </a:rPr>
              <a:t>Excellent/</a:t>
            </a:r>
            <a:r>
              <a:rPr lang="nl-NL" sz="1600" dirty="0" err="1" smtClean="0">
                <a:solidFill>
                  <a:srgbClr val="178240"/>
                </a:solidFill>
                <a:latin typeface="Leelawadee" pitchFamily="34" charset="-34"/>
                <a:cs typeface="Leelawadee" pitchFamily="34" charset="-34"/>
              </a:rPr>
              <a:t>Honours</a:t>
            </a:r>
            <a:r>
              <a:rPr lang="nl-NL" sz="1600" dirty="0" smtClean="0">
                <a:solidFill>
                  <a:srgbClr val="178240"/>
                </a:solidFill>
                <a:latin typeface="Leelawadee" pitchFamily="34" charset="-34"/>
                <a:cs typeface="Leelawadee" pitchFamily="34" charset="-34"/>
              </a:rPr>
              <a:t>?</a:t>
            </a:r>
            <a:endParaRPr lang="nl-NL" sz="1600" dirty="0" smtClean="0">
              <a:solidFill>
                <a:srgbClr val="178240"/>
              </a:solidFill>
              <a:latin typeface="Leelawadee" pitchFamily="34" charset="-34"/>
              <a:cs typeface="Leelawadee" pitchFamily="34" charset="-34"/>
            </a:endParaRPr>
          </a:p>
          <a:p>
            <a:r>
              <a:rPr lang="nl-NL" sz="1600" dirty="0" smtClean="0">
                <a:solidFill>
                  <a:srgbClr val="178240"/>
                </a:solidFill>
                <a:latin typeface="Leelawadee" pitchFamily="34" charset="-34"/>
                <a:cs typeface="Leelawadee" pitchFamily="34" charset="-34"/>
              </a:rPr>
              <a:t>Je verwerft academische vaardigheden</a:t>
            </a:r>
          </a:p>
          <a:p>
            <a:r>
              <a:rPr lang="nl-NL" sz="1600" dirty="0" smtClean="0">
                <a:solidFill>
                  <a:srgbClr val="178240"/>
                </a:solidFill>
                <a:latin typeface="Leelawadee" pitchFamily="34" charset="-34"/>
                <a:cs typeface="Leelawadee" pitchFamily="34" charset="-34"/>
              </a:rPr>
              <a:t>Beter voorbereid op een universitaire vervolgopleiding</a:t>
            </a:r>
          </a:p>
          <a:p>
            <a:r>
              <a:rPr lang="nl-NL" sz="1600" dirty="0" smtClean="0">
                <a:solidFill>
                  <a:srgbClr val="178240"/>
                </a:solidFill>
                <a:latin typeface="Leelawadee" pitchFamily="34" charset="-34"/>
                <a:cs typeface="Leelawadee" pitchFamily="34" charset="-34"/>
              </a:rPr>
              <a:t>Je kunt ingezet worden als </a:t>
            </a:r>
            <a:r>
              <a:rPr lang="nl-NL" sz="1600" dirty="0">
                <a:solidFill>
                  <a:srgbClr val="178240"/>
                </a:solidFill>
                <a:latin typeface="Leelawadee" pitchFamily="34" charset="-34"/>
                <a:cs typeface="Leelawadee" pitchFamily="34" charset="-34"/>
              </a:rPr>
              <a:t>opleidingsdocent </a:t>
            </a:r>
            <a:endParaRPr lang="nl-NL" sz="1600" dirty="0" smtClean="0">
              <a:solidFill>
                <a:srgbClr val="178240"/>
              </a:solidFill>
              <a:latin typeface="Leelawadee" pitchFamily="34" charset="-34"/>
              <a:cs typeface="Leelawadee" pitchFamily="34" charset="-34"/>
            </a:endParaRPr>
          </a:p>
          <a:p>
            <a:r>
              <a:rPr lang="nl-NL" sz="1600" dirty="0" smtClean="0">
                <a:solidFill>
                  <a:srgbClr val="178240"/>
                </a:solidFill>
                <a:latin typeface="Leelawadee" pitchFamily="34" charset="-34"/>
                <a:cs typeface="Leelawadee" pitchFamily="34" charset="-34"/>
              </a:rPr>
              <a:t>Je </a:t>
            </a:r>
            <a:r>
              <a:rPr lang="nl-NL" sz="1600" dirty="0">
                <a:solidFill>
                  <a:srgbClr val="178240"/>
                </a:solidFill>
                <a:latin typeface="Leelawadee" pitchFamily="34" charset="-34"/>
                <a:cs typeface="Leelawadee" pitchFamily="34" charset="-34"/>
              </a:rPr>
              <a:t>doet onderzoek naar de verbetering van de </a:t>
            </a:r>
            <a:r>
              <a:rPr lang="nl-NL" sz="1600" dirty="0" smtClean="0">
                <a:solidFill>
                  <a:srgbClr val="178240"/>
                </a:solidFill>
                <a:latin typeface="Leelawadee" pitchFamily="34" charset="-34"/>
                <a:cs typeface="Leelawadee" pitchFamily="34" charset="-34"/>
              </a:rPr>
              <a:t>opvoedingspraktijk binnen en buiten de school</a:t>
            </a:r>
          </a:p>
          <a:p>
            <a:r>
              <a:rPr lang="nl-NL" sz="1600" dirty="0" smtClean="0">
                <a:solidFill>
                  <a:srgbClr val="178240"/>
                </a:solidFill>
                <a:latin typeface="Leelawadee" pitchFamily="34" charset="-34"/>
                <a:cs typeface="Leelawadee" pitchFamily="34" charset="-34"/>
              </a:rPr>
              <a:t>Perspectief op Jeugd- en maatschappelijk werk</a:t>
            </a:r>
          </a:p>
          <a:p>
            <a:endParaRPr lang="nl-NL" sz="1600" dirty="0">
              <a:solidFill>
                <a:srgbClr val="178240"/>
              </a:solidFill>
              <a:latin typeface="Leelawadee" pitchFamily="34" charset="-34"/>
              <a:cs typeface="Leelawadee" pitchFamily="34" charset="-34"/>
            </a:endParaRPr>
          </a:p>
        </p:txBody>
      </p:sp>
      <p:pic>
        <p:nvPicPr>
          <p:cNvPr id="10244" name="Picture 4" descr="https://lh3.googleusercontent.com/dY3TGpKIe3Rxxf5r2Djzou3ZBYass930jYrQX2C8HodMuyqogOFS58YdTHycioH4Eu3hwLAMvdNKX9xgeEmmfa5RWAuPpXh98I37cqrjjTO7ekC9nO-Au0KFpI64-RynQpZJnVgIW9bHtdKi3cCsPNOG7YaDpoJraa-Ii4tzIklwKzS7TkMwoAj7o1TjK_v0lGIxxHJ-TxqmkeEUpcHbaH5kiAjYWB24IM0GTQFKk9Kg7O_jMOfNBweD2zzyv6Iny_m_jvgi7jJUaBepEmSc2hkm1R1IzaK21BhpjGaUxe6ekvF3r6qspwgnNeb2WIb6I2z3Ovv5e7lrWTDHFiKHzjhUUDRyQV2Gtfezu5kHhS9HozLK_2zOrJtqKhdxp2EOb038392Eqg3-XN-8E-x2gC2nEy6-2_1ZRkFoK-k7K6jN7IvGxUlB1C8VvhXs6gckWio-sXadGw7QcjhyNBUy1Nr23blt7u6l4-SAbxYaUmhX92g8kiqmZ_7gVUBLuq2IWNJSnl7FTKkUxUjHx-71iBF8ctw-wkdOLgwxGFxrZ71zZwycAjTGEC3OwDtLfgj2IMl1=w1478-h985-no"/>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8259"/>
          <a:stretch/>
        </p:blipFill>
        <p:spPr bwMode="auto">
          <a:xfrm>
            <a:off x="0" y="2092102"/>
            <a:ext cx="4179936" cy="34079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93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1840" y="116632"/>
            <a:ext cx="7630616" cy="914400"/>
          </a:xfrm>
        </p:spPr>
        <p:txBody>
          <a:bodyPr/>
          <a:lstStyle/>
          <a:p>
            <a:pPr algn="l"/>
            <a:r>
              <a:rPr lang="nl-NL" sz="2800" dirty="0" smtClean="0">
                <a:solidFill>
                  <a:srgbClr val="FFC000"/>
                </a:solidFill>
                <a:latin typeface="Leelawadee" pitchFamily="34" charset="-34"/>
                <a:cs typeface="Leelawadee" pitchFamily="34" charset="-34"/>
              </a:rPr>
              <a:t>Het ET </a:t>
            </a:r>
            <a:r>
              <a:rPr lang="nl-NL" sz="2800" dirty="0" err="1" smtClean="0">
                <a:solidFill>
                  <a:srgbClr val="FFC000"/>
                </a:solidFill>
                <a:latin typeface="Leelawadee" pitchFamily="34" charset="-34"/>
                <a:cs typeface="Leelawadee" pitchFamily="34" charset="-34"/>
              </a:rPr>
              <a:t>programa</a:t>
            </a:r>
            <a:r>
              <a:rPr lang="nl-NL" sz="2800" dirty="0" smtClean="0">
                <a:solidFill>
                  <a:srgbClr val="FFC000"/>
                </a:solidFill>
                <a:latin typeface="Leelawadee" pitchFamily="34" charset="-34"/>
                <a:cs typeface="Leelawadee" pitchFamily="34" charset="-34"/>
              </a:rPr>
              <a:t>, iets voor jou?</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4067944" y="1844824"/>
            <a:ext cx="4176464" cy="3497560"/>
          </a:xfrm>
        </p:spPr>
        <p:txBody>
          <a:bodyPr/>
          <a:lstStyle/>
          <a:p>
            <a:r>
              <a:rPr lang="nl-NL" sz="1800" dirty="0" smtClean="0">
                <a:solidFill>
                  <a:srgbClr val="178240"/>
                </a:solidFill>
                <a:latin typeface="Leelawadee" pitchFamily="34" charset="-34"/>
                <a:cs typeface="Leelawadee" pitchFamily="34" charset="-34"/>
              </a:rPr>
              <a:t>Ben je nieuwsgierig naar jezelf en anderen?</a:t>
            </a:r>
          </a:p>
          <a:p>
            <a:r>
              <a:rPr lang="nl-NL" sz="1800" dirty="0" smtClean="0">
                <a:solidFill>
                  <a:srgbClr val="178240"/>
                </a:solidFill>
                <a:latin typeface="Leelawadee" pitchFamily="34" charset="-34"/>
                <a:cs typeface="Leelawadee" pitchFamily="34" charset="-34"/>
              </a:rPr>
              <a:t>Ben je ondernemend?</a:t>
            </a:r>
          </a:p>
          <a:p>
            <a:r>
              <a:rPr lang="nl-NL" sz="1800" dirty="0" smtClean="0">
                <a:solidFill>
                  <a:srgbClr val="178240"/>
                </a:solidFill>
                <a:latin typeface="Leelawadee" pitchFamily="34" charset="-34"/>
                <a:cs typeface="Leelawadee" pitchFamily="34" charset="-34"/>
              </a:rPr>
              <a:t>Ben je klaar voor de samenleving van morgen?</a:t>
            </a:r>
          </a:p>
          <a:p>
            <a:r>
              <a:rPr lang="nl-NL" sz="1800" dirty="0" smtClean="0">
                <a:solidFill>
                  <a:srgbClr val="178240"/>
                </a:solidFill>
                <a:latin typeface="Leelawadee" pitchFamily="34" charset="-34"/>
                <a:cs typeface="Leelawadee" pitchFamily="34" charset="-34"/>
              </a:rPr>
              <a:t>Ben je ambitieus?</a:t>
            </a:r>
          </a:p>
          <a:p>
            <a:r>
              <a:rPr lang="nl-NL" sz="1800" dirty="0" smtClean="0">
                <a:solidFill>
                  <a:srgbClr val="178240"/>
                </a:solidFill>
                <a:latin typeface="Leelawadee" pitchFamily="34" charset="-34"/>
                <a:cs typeface="Leelawadee" pitchFamily="34" charset="-34"/>
              </a:rPr>
              <a:t>Ben je creatief?</a:t>
            </a:r>
          </a:p>
          <a:p>
            <a:r>
              <a:rPr lang="nl-NL" sz="1800" dirty="0" smtClean="0">
                <a:solidFill>
                  <a:srgbClr val="178240"/>
                </a:solidFill>
                <a:latin typeface="Leelawadee" pitchFamily="34" charset="-34"/>
                <a:cs typeface="Leelawadee" pitchFamily="34" charset="-34"/>
              </a:rPr>
              <a:t>Ben je betrokken bij brede opvoedkundige maatschappelijke vraagstukken?</a:t>
            </a:r>
          </a:p>
          <a:p>
            <a:endParaRPr lang="nl-NL" sz="2000" dirty="0" smtClean="0">
              <a:solidFill>
                <a:srgbClr val="178240"/>
              </a:solidFill>
              <a:latin typeface="Leelawadee" pitchFamily="34" charset="-34"/>
              <a:cs typeface="Leelawadee" pitchFamily="34" charset="-34"/>
            </a:endParaRPr>
          </a:p>
          <a:p>
            <a:pPr>
              <a:buNone/>
            </a:pPr>
            <a:r>
              <a:rPr lang="nl-NL" sz="2000" dirty="0">
                <a:solidFill>
                  <a:srgbClr val="178240"/>
                </a:solidFill>
                <a:latin typeface="Leelawadee" pitchFamily="34" charset="-34"/>
                <a:cs typeface="Leelawadee" pitchFamily="34" charset="-34"/>
              </a:rPr>
              <a:t/>
            </a:r>
            <a:br>
              <a:rPr lang="nl-NL" sz="2000" dirty="0">
                <a:solidFill>
                  <a:srgbClr val="178240"/>
                </a:solidFill>
                <a:latin typeface="Leelawadee" pitchFamily="34" charset="-34"/>
                <a:cs typeface="Leelawadee" pitchFamily="34" charset="-34"/>
              </a:rPr>
            </a:br>
            <a:endParaRPr lang="nl-NL" sz="2000" dirty="0">
              <a:solidFill>
                <a:srgbClr val="178240"/>
              </a:solidFill>
              <a:latin typeface="Leelawadee" pitchFamily="34" charset="-34"/>
              <a:cs typeface="Leelawadee" pitchFamily="34" charset="-34"/>
            </a:endParaRPr>
          </a:p>
        </p:txBody>
      </p:sp>
      <p:sp>
        <p:nvSpPr>
          <p:cNvPr id="6" name="Tekstvak 5"/>
          <p:cNvSpPr txBox="1"/>
          <p:nvPr/>
        </p:nvSpPr>
        <p:spPr>
          <a:xfrm>
            <a:off x="-1091" y="6596190"/>
            <a:ext cx="5040560" cy="307777"/>
          </a:xfrm>
          <a:prstGeom prst="rect">
            <a:avLst/>
          </a:prstGeom>
          <a:noFill/>
        </p:spPr>
        <p:txBody>
          <a:bodyPr wrap="square" rtlCol="0">
            <a:spAutoFit/>
          </a:bodyPr>
          <a:lstStyle/>
          <a:p>
            <a:r>
              <a:rPr lang="nl-NL" sz="1400" dirty="0" smtClean="0">
                <a:solidFill>
                  <a:srgbClr val="178240"/>
                </a:solidFill>
              </a:rPr>
              <a:t>Meer info zie </a:t>
            </a:r>
            <a:r>
              <a:rPr lang="nl-NL" sz="1400" dirty="0" smtClean="0">
                <a:solidFill>
                  <a:srgbClr val="178240"/>
                </a:solidFill>
                <a:hlinkClick r:id="rId2"/>
              </a:rPr>
              <a:t>website</a:t>
            </a:r>
            <a:endParaRPr lang="nl-NL" sz="1400" dirty="0">
              <a:solidFill>
                <a:srgbClr val="178240"/>
              </a:solidFill>
            </a:endParaRPr>
          </a:p>
        </p:txBody>
      </p:sp>
      <p:sp>
        <p:nvSpPr>
          <p:cNvPr id="7" name="Tekstvak 6"/>
          <p:cNvSpPr txBox="1"/>
          <p:nvPr/>
        </p:nvSpPr>
        <p:spPr>
          <a:xfrm>
            <a:off x="600434" y="5256500"/>
            <a:ext cx="6720011" cy="954107"/>
          </a:xfrm>
          <a:prstGeom prst="rect">
            <a:avLst/>
          </a:prstGeom>
          <a:noFill/>
        </p:spPr>
        <p:txBody>
          <a:bodyPr wrap="square" rtlCol="0">
            <a:spAutoFit/>
          </a:bodyPr>
          <a:lstStyle/>
          <a:p>
            <a:r>
              <a:rPr lang="nl-NL" sz="2400" b="1" dirty="0">
                <a:solidFill>
                  <a:srgbClr val="178240"/>
                </a:solidFill>
                <a:latin typeface="Leelawadee" pitchFamily="34" charset="-34"/>
                <a:cs typeface="Leelawadee" pitchFamily="34" charset="-34"/>
              </a:rPr>
              <a:t>Dan </a:t>
            </a:r>
            <a:r>
              <a:rPr lang="nl-NL" sz="2400" b="1" dirty="0" smtClean="0">
                <a:solidFill>
                  <a:srgbClr val="178240"/>
                </a:solidFill>
                <a:latin typeface="Leelawadee" pitchFamily="34" charset="-34"/>
                <a:cs typeface="Leelawadee" pitchFamily="34" charset="-34"/>
              </a:rPr>
              <a:t>is het ET programma </a:t>
            </a:r>
            <a:r>
              <a:rPr lang="nl-NL" sz="2400" b="1" dirty="0">
                <a:solidFill>
                  <a:srgbClr val="178240"/>
                </a:solidFill>
                <a:latin typeface="Leelawadee" pitchFamily="34" charset="-34"/>
                <a:cs typeface="Leelawadee" pitchFamily="34" charset="-34"/>
              </a:rPr>
              <a:t>iets voor jou</a:t>
            </a:r>
          </a:p>
          <a:p>
            <a:endParaRPr lang="nl-NL" dirty="0"/>
          </a:p>
        </p:txBody>
      </p:sp>
      <p:pic>
        <p:nvPicPr>
          <p:cNvPr id="11266" name="Picture 2" descr="https://lh3.googleusercontent.com/HCwpIPLlUwpoLtzyVldQqKBNMLx8J7lFBXNLRMfDbldeEmdg0QXGr-uAHdxqRb1Q9c9uprLc0kZtzUUWyJQiNA0vWqqIoaNIvgDRkN-kHFqMkX5CzY5Lurio9XGFayyRBX3vov3Ro6P2GStgagryo3vH-NJbmiBD3A2IHEOMUFOqeK9I5V6qntkbC4PS6FTBqJKKZe2G2R7DQu3gIjD5uu0zlE-LMMowHvawmijHyuUhtIxn6bxr07oAcN-Yb9swyBoQwp-dlkVjQj4LZCRzpviD4we4zLWXCN2s4b1PjBp7AYwtZIYU7sgFdz38KFJFlDOMf1OZQOPR3QygckIMUYxA3T5Bta7lgdRVi0wInNxVLFGrMsaZhBVq0sCzgRRLeD453nuPuM9GG7uo7Pcb2zrHhmJTlzgdoFYhPT9yEDUE9jadqd2eg94zk3-JL1VWB4BPLxUvtPRV6scc-wskd7RR663kNouUbbGTVzkUj_DhmCSrYSMwtNu2vkzaBWfOh7t9s-SR1ps2M7T4IJ_nGoHRvX7qpr9fmHFCpnzRrPqBejmB1UUlkIHIF1VE2-hLWzQg=w1478-h985-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860" y="1916832"/>
            <a:ext cx="4470954" cy="2979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173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834" y="764704"/>
            <a:ext cx="835292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4317182" y="332656"/>
            <a:ext cx="4826818" cy="523220"/>
          </a:xfrm>
          <a:prstGeom prst="rect">
            <a:avLst/>
          </a:prstGeom>
          <a:noFill/>
        </p:spPr>
        <p:txBody>
          <a:bodyPr wrap="square" rtlCol="0">
            <a:spAutoFit/>
          </a:bodyPr>
          <a:lstStyle/>
          <a:p>
            <a:r>
              <a:rPr lang="nl-NL" sz="2800" b="1" dirty="0">
                <a:solidFill>
                  <a:srgbClr val="FFC000"/>
                </a:solidFill>
                <a:latin typeface="Leelawadee" pitchFamily="34" charset="-34"/>
                <a:ea typeface="+mj-ea"/>
                <a:cs typeface="Leelawadee" pitchFamily="34" charset="-34"/>
              </a:rPr>
              <a:t>Ontwerpend leren</a:t>
            </a:r>
          </a:p>
        </p:txBody>
      </p:sp>
    </p:spTree>
    <p:extLst>
      <p:ext uri="{BB962C8B-B14F-4D97-AF65-F5344CB8AC3E}">
        <p14:creationId xmlns:p14="http://schemas.microsoft.com/office/powerpoint/2010/main" val="1760260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19572" y="-113371"/>
            <a:ext cx="6948772" cy="7463582"/>
          </a:xfrm>
          <a:prstGeom prst="rect">
            <a:avLst/>
          </a:prstGeom>
          <a:noFill/>
        </p:spPr>
        <p:txBody>
          <a:bodyPr wrap="square" rtlCol="0">
            <a:spAutoFit/>
          </a:bodyPr>
          <a:lstStyle/>
          <a:p>
            <a:pPr marL="457200" indent="-457200">
              <a:buFont typeface="Arial" pitchFamily="34" charset="0"/>
              <a:buChar char="•"/>
            </a:pPr>
            <a:endParaRPr lang="nl-NL" dirty="0" smtClean="0"/>
          </a:p>
          <a:p>
            <a:endParaRPr lang="nl-NL" sz="2000" dirty="0" smtClean="0"/>
          </a:p>
          <a:p>
            <a:endParaRPr lang="nl-NL" sz="2000" dirty="0" smtClean="0">
              <a:solidFill>
                <a:srgbClr val="178240"/>
              </a:solidFill>
            </a:endParaRPr>
          </a:p>
          <a:p>
            <a:r>
              <a:rPr lang="nl-NL" sz="2000" b="1" dirty="0" smtClean="0">
                <a:solidFill>
                  <a:srgbClr val="178240"/>
                </a:solidFill>
              </a:rPr>
              <a:t>Visie</a:t>
            </a:r>
            <a:endParaRPr lang="nl-NL" sz="2000" b="1" dirty="0" smtClean="0">
              <a:solidFill>
                <a:srgbClr val="178240"/>
              </a:solidFill>
            </a:endParaRPr>
          </a:p>
          <a:p>
            <a:pPr marL="457200" indent="-457200">
              <a:buFont typeface="Arial" pitchFamily="34" charset="0"/>
              <a:buChar char="•"/>
            </a:pPr>
            <a:r>
              <a:rPr lang="nl-NL" sz="2000" b="1" dirty="0" smtClean="0">
                <a:solidFill>
                  <a:srgbClr val="178240"/>
                </a:solidFill>
              </a:rPr>
              <a:t>Onderzoekend en Sociaal Ontwerpend leren </a:t>
            </a:r>
            <a:r>
              <a:rPr lang="nl-NL" sz="1100" b="1" dirty="0" smtClean="0">
                <a:solidFill>
                  <a:srgbClr val="178240"/>
                </a:solidFill>
              </a:rPr>
              <a:t>(de didactiek)</a:t>
            </a:r>
          </a:p>
          <a:p>
            <a:pPr marL="457200" indent="-457200">
              <a:buFont typeface="Arial" pitchFamily="34" charset="0"/>
              <a:buChar char="•"/>
            </a:pPr>
            <a:r>
              <a:rPr lang="nl-NL" sz="2000" b="1" dirty="0" smtClean="0">
                <a:solidFill>
                  <a:srgbClr val="178240"/>
                </a:solidFill>
              </a:rPr>
              <a:t>Internationalisering</a:t>
            </a:r>
          </a:p>
          <a:p>
            <a:pPr marL="457200" indent="-457200">
              <a:buFont typeface="Arial" pitchFamily="34" charset="0"/>
              <a:buChar char="•"/>
            </a:pPr>
            <a:r>
              <a:rPr lang="nl-NL" sz="2000" b="1" dirty="0" smtClean="0">
                <a:solidFill>
                  <a:srgbClr val="178240"/>
                </a:solidFill>
              </a:rPr>
              <a:t>Brede Maatschappelijke Opvoedingsvraagstukken</a:t>
            </a:r>
          </a:p>
          <a:p>
            <a:pPr marL="457200" indent="-457200">
              <a:buFont typeface="Arial" pitchFamily="34" charset="0"/>
              <a:buChar char="•"/>
            </a:pPr>
            <a:r>
              <a:rPr lang="nl-NL" sz="2000" b="1" dirty="0" smtClean="0">
                <a:solidFill>
                  <a:srgbClr val="178240"/>
                </a:solidFill>
              </a:rPr>
              <a:t>Pedagogische </a:t>
            </a:r>
            <a:r>
              <a:rPr lang="nl-NL" sz="2000" b="1" dirty="0" err="1" smtClean="0">
                <a:solidFill>
                  <a:srgbClr val="178240"/>
                </a:solidFill>
              </a:rPr>
              <a:t>Civil</a:t>
            </a:r>
            <a:r>
              <a:rPr lang="nl-NL" sz="2000" b="1" dirty="0" smtClean="0">
                <a:solidFill>
                  <a:srgbClr val="178240"/>
                </a:solidFill>
              </a:rPr>
              <a:t> Society </a:t>
            </a:r>
            <a:r>
              <a:rPr lang="nl-NL" sz="1100" b="1" dirty="0" smtClean="0">
                <a:solidFill>
                  <a:srgbClr val="178240"/>
                </a:solidFill>
              </a:rPr>
              <a:t>(Micha de Winter/ Gert </a:t>
            </a:r>
            <a:r>
              <a:rPr lang="nl-NL" sz="1100" b="1" dirty="0" err="1" smtClean="0">
                <a:solidFill>
                  <a:srgbClr val="178240"/>
                </a:solidFill>
              </a:rPr>
              <a:t>Biesta</a:t>
            </a:r>
            <a:r>
              <a:rPr lang="nl-NL" sz="1100" b="1" dirty="0" smtClean="0">
                <a:solidFill>
                  <a:srgbClr val="178240"/>
                </a:solidFill>
              </a:rPr>
              <a:t>) </a:t>
            </a:r>
            <a:endParaRPr lang="nl-NL" sz="1600" b="1" dirty="0" smtClean="0">
              <a:solidFill>
                <a:srgbClr val="178240"/>
              </a:solidFill>
            </a:endParaRPr>
          </a:p>
          <a:p>
            <a:pPr marL="457200" indent="-457200">
              <a:buFont typeface="Arial" pitchFamily="34" charset="0"/>
              <a:buChar char="•"/>
            </a:pPr>
            <a:r>
              <a:rPr lang="nl-NL" sz="2000" b="1" dirty="0" smtClean="0">
                <a:solidFill>
                  <a:srgbClr val="178240"/>
                </a:solidFill>
              </a:rPr>
              <a:t>Duurzame Talent maximalisatie</a:t>
            </a:r>
          </a:p>
          <a:p>
            <a:pPr marL="457200" indent="-457200">
              <a:buFont typeface="Arial" pitchFamily="34" charset="0"/>
              <a:buChar char="•"/>
            </a:pPr>
            <a:r>
              <a:rPr lang="nl-NL" sz="2000" b="1" dirty="0" err="1" smtClean="0">
                <a:solidFill>
                  <a:srgbClr val="178240"/>
                </a:solidFill>
              </a:rPr>
              <a:t>Bildung</a:t>
            </a:r>
            <a:endParaRPr lang="nl-NL" sz="2000" b="1" dirty="0" smtClean="0">
              <a:solidFill>
                <a:srgbClr val="178240"/>
              </a:solidFill>
            </a:endParaRPr>
          </a:p>
          <a:p>
            <a:endParaRPr lang="nl-NL" sz="2000" b="1" dirty="0" smtClean="0">
              <a:solidFill>
                <a:srgbClr val="178240"/>
              </a:solidFill>
            </a:endParaRPr>
          </a:p>
          <a:p>
            <a:r>
              <a:rPr lang="nl-NL" sz="2000" b="1" dirty="0" smtClean="0">
                <a:solidFill>
                  <a:srgbClr val="178240"/>
                </a:solidFill>
              </a:rPr>
              <a:t>Docentrollen</a:t>
            </a:r>
            <a:endParaRPr lang="nl-NL" sz="2000" b="1" dirty="0" smtClean="0">
              <a:solidFill>
                <a:srgbClr val="178240"/>
              </a:solidFill>
            </a:endParaRPr>
          </a:p>
          <a:p>
            <a:pPr marL="457200" indent="-457200">
              <a:buFont typeface="Arial" pitchFamily="34" charset="0"/>
              <a:buChar char="•"/>
            </a:pPr>
            <a:r>
              <a:rPr lang="nl-NL" sz="2000" b="1" dirty="0">
                <a:solidFill>
                  <a:srgbClr val="178240"/>
                </a:solidFill>
              </a:rPr>
              <a:t>Coachen van talentontwikkeling</a:t>
            </a:r>
          </a:p>
          <a:p>
            <a:pPr marL="457200" indent="-457200">
              <a:buFont typeface="Arial" pitchFamily="34" charset="0"/>
              <a:buChar char="•"/>
            </a:pPr>
            <a:r>
              <a:rPr lang="nl-NL" sz="2000" b="1" dirty="0">
                <a:solidFill>
                  <a:srgbClr val="178240"/>
                </a:solidFill>
              </a:rPr>
              <a:t>Gericht op ‘</a:t>
            </a:r>
            <a:r>
              <a:rPr lang="nl-NL" sz="2000" b="1" dirty="0" err="1">
                <a:solidFill>
                  <a:srgbClr val="178240"/>
                </a:solidFill>
              </a:rPr>
              <a:t>expansive</a:t>
            </a:r>
            <a:r>
              <a:rPr lang="nl-NL" sz="2000" b="1" dirty="0">
                <a:solidFill>
                  <a:srgbClr val="178240"/>
                </a:solidFill>
              </a:rPr>
              <a:t> </a:t>
            </a:r>
            <a:r>
              <a:rPr lang="nl-NL" sz="2000" b="1" dirty="0" err="1">
                <a:solidFill>
                  <a:srgbClr val="178240"/>
                </a:solidFill>
              </a:rPr>
              <a:t>learning</a:t>
            </a:r>
            <a:r>
              <a:rPr lang="nl-NL" sz="2000" b="1" dirty="0">
                <a:solidFill>
                  <a:srgbClr val="178240"/>
                </a:solidFill>
              </a:rPr>
              <a:t>’</a:t>
            </a:r>
          </a:p>
          <a:p>
            <a:pPr marL="457200" indent="-457200">
              <a:buFont typeface="Arial" pitchFamily="34" charset="0"/>
              <a:buChar char="•"/>
            </a:pPr>
            <a:r>
              <a:rPr lang="nl-NL" sz="2000" b="1" dirty="0">
                <a:solidFill>
                  <a:srgbClr val="178240"/>
                </a:solidFill>
              </a:rPr>
              <a:t>(kritische) vragen steller </a:t>
            </a:r>
          </a:p>
          <a:p>
            <a:pPr marL="457200" indent="-457200">
              <a:buFont typeface="Arial" pitchFamily="34" charset="0"/>
              <a:buChar char="•"/>
            </a:pPr>
            <a:r>
              <a:rPr lang="nl-NL" sz="2000" b="1" dirty="0">
                <a:solidFill>
                  <a:srgbClr val="178240"/>
                </a:solidFill>
              </a:rPr>
              <a:t>Interactieve stijl, weet te inspireren en uit te dagen</a:t>
            </a:r>
          </a:p>
          <a:p>
            <a:pPr marL="457200" indent="-457200">
              <a:buFont typeface="Arial" pitchFamily="34" charset="0"/>
              <a:buChar char="•"/>
            </a:pPr>
            <a:r>
              <a:rPr lang="nl-NL" sz="2000" b="1" dirty="0">
                <a:solidFill>
                  <a:srgbClr val="178240"/>
                </a:solidFill>
              </a:rPr>
              <a:t>Geeft tijdige en adequate feedback</a:t>
            </a:r>
          </a:p>
          <a:p>
            <a:pPr marL="457200" indent="-457200">
              <a:buFont typeface="Arial" pitchFamily="34" charset="0"/>
              <a:buChar char="•"/>
            </a:pPr>
            <a:r>
              <a:rPr lang="nl-NL" sz="2000" b="1" dirty="0">
                <a:solidFill>
                  <a:srgbClr val="178240"/>
                </a:solidFill>
              </a:rPr>
              <a:t>Op basis van gelijkwaardigheid</a:t>
            </a:r>
            <a:endParaRPr lang="en-US" sz="2000" b="1" dirty="0">
              <a:solidFill>
                <a:srgbClr val="178240"/>
              </a:solidFill>
            </a:endParaRPr>
          </a:p>
          <a:p>
            <a:pPr marL="457200" indent="-457200">
              <a:buFont typeface="Arial" pitchFamily="34" charset="0"/>
              <a:buChar char="•"/>
            </a:pPr>
            <a:endParaRPr lang="nl-NL" dirty="0"/>
          </a:p>
          <a:p>
            <a:pPr marL="457200" indent="-457200">
              <a:buFont typeface="Arial" pitchFamily="34" charset="0"/>
              <a:buChar char="•"/>
            </a:pPr>
            <a:endParaRPr lang="nl-NL" dirty="0" smtClean="0"/>
          </a:p>
          <a:p>
            <a:endParaRPr lang="nl-NL" dirty="0"/>
          </a:p>
        </p:txBody>
      </p:sp>
    </p:spTree>
    <p:extLst>
      <p:ext uri="{BB962C8B-B14F-4D97-AF65-F5344CB8AC3E}">
        <p14:creationId xmlns:p14="http://schemas.microsoft.com/office/powerpoint/2010/main" val="708956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03598" y="476672"/>
            <a:ext cx="7396794" cy="7848302"/>
          </a:xfrm>
          <a:prstGeom prst="rect">
            <a:avLst/>
          </a:prstGeom>
          <a:noFill/>
        </p:spPr>
        <p:txBody>
          <a:bodyPr wrap="square" rtlCol="0">
            <a:spAutoFit/>
          </a:bodyPr>
          <a:lstStyle/>
          <a:p>
            <a:pPr marL="457200" indent="-457200">
              <a:buFont typeface="Arial" panose="020B0604020202020204" pitchFamily="34" charset="0"/>
              <a:buChar char="•"/>
            </a:pPr>
            <a:endParaRPr lang="nl-NL" sz="1800" dirty="0" smtClean="0">
              <a:solidFill>
                <a:srgbClr val="178240"/>
              </a:solidFill>
            </a:endParaRPr>
          </a:p>
          <a:p>
            <a:r>
              <a:rPr lang="nl-NL" sz="1800" b="1" dirty="0" smtClean="0">
                <a:solidFill>
                  <a:srgbClr val="178240"/>
                </a:solidFill>
              </a:rPr>
              <a:t>Toetsing</a:t>
            </a:r>
          </a:p>
          <a:p>
            <a:pPr marL="457200" indent="-457200">
              <a:buFont typeface="Arial" panose="020B0604020202020204" pitchFamily="34" charset="0"/>
              <a:buChar char="•"/>
            </a:pPr>
            <a:r>
              <a:rPr lang="nl-NL" sz="1800" b="1" dirty="0" err="1" smtClean="0">
                <a:solidFill>
                  <a:srgbClr val="178240"/>
                </a:solidFill>
              </a:rPr>
              <a:t>Multi-mediaal</a:t>
            </a:r>
            <a:r>
              <a:rPr lang="nl-NL" sz="1800" b="1" dirty="0" smtClean="0">
                <a:solidFill>
                  <a:srgbClr val="178240"/>
                </a:solidFill>
              </a:rPr>
              <a:t> bewijsportfolio</a:t>
            </a:r>
          </a:p>
          <a:p>
            <a:pPr marL="457200" indent="-457200">
              <a:buFont typeface="Arial" panose="020B0604020202020204" pitchFamily="34" charset="0"/>
              <a:buChar char="•"/>
            </a:pPr>
            <a:r>
              <a:rPr lang="nl-NL" sz="1800" b="1" dirty="0" smtClean="0">
                <a:solidFill>
                  <a:srgbClr val="178240"/>
                </a:solidFill>
              </a:rPr>
              <a:t>Ieder jaar criterium gericht interview/assessment gesprek</a:t>
            </a:r>
          </a:p>
          <a:p>
            <a:pPr marL="457200" indent="-457200">
              <a:buFont typeface="Arial" panose="020B0604020202020204" pitchFamily="34" charset="0"/>
              <a:buChar char="•"/>
            </a:pPr>
            <a:r>
              <a:rPr lang="nl-NL" sz="1800" b="1" dirty="0" smtClean="0">
                <a:solidFill>
                  <a:srgbClr val="178240"/>
                </a:solidFill>
              </a:rPr>
              <a:t>Portfolio bevat een artikel </a:t>
            </a:r>
          </a:p>
          <a:p>
            <a:pPr marL="457200" indent="-457200">
              <a:buFont typeface="Arial" panose="020B0604020202020204" pitchFamily="34" charset="0"/>
              <a:buChar char="•"/>
            </a:pPr>
            <a:r>
              <a:rPr lang="nl-NL" sz="1800" b="1" dirty="0" smtClean="0">
                <a:solidFill>
                  <a:srgbClr val="178240"/>
                </a:solidFill>
              </a:rPr>
              <a:t>Aantoonbaar bewijs van bijdrage aan projecten</a:t>
            </a:r>
          </a:p>
          <a:p>
            <a:r>
              <a:rPr lang="en-US" sz="1800" b="1" dirty="0" err="1" smtClean="0">
                <a:solidFill>
                  <a:srgbClr val="178240"/>
                </a:solidFill>
              </a:rPr>
              <a:t>Groeperingsvormen</a:t>
            </a:r>
            <a:endParaRPr lang="en-US" sz="1800" b="1" dirty="0" smtClean="0">
              <a:solidFill>
                <a:srgbClr val="178240"/>
              </a:solidFill>
            </a:endParaRPr>
          </a:p>
          <a:p>
            <a:pPr marL="457200" indent="-457200">
              <a:buFont typeface="Arial" panose="020B0604020202020204" pitchFamily="34" charset="0"/>
              <a:buChar char="•"/>
            </a:pPr>
            <a:r>
              <a:rPr lang="nl-NL" sz="1800" b="1" dirty="0">
                <a:solidFill>
                  <a:srgbClr val="178240"/>
                </a:solidFill>
              </a:rPr>
              <a:t>Heterogeen</a:t>
            </a:r>
          </a:p>
          <a:p>
            <a:pPr marL="457200" indent="-457200">
              <a:buFont typeface="Arial" panose="020B0604020202020204" pitchFamily="34" charset="0"/>
              <a:buChar char="•"/>
            </a:pPr>
            <a:r>
              <a:rPr lang="nl-NL" sz="1800" b="1" dirty="0">
                <a:solidFill>
                  <a:srgbClr val="178240"/>
                </a:solidFill>
              </a:rPr>
              <a:t>Studenten uit meerdere academies (AMA en </a:t>
            </a:r>
            <a:r>
              <a:rPr lang="nl-NL" sz="1800" b="1" dirty="0" err="1">
                <a:solidFill>
                  <a:srgbClr val="178240"/>
                </a:solidFill>
              </a:rPr>
              <a:t>Social</a:t>
            </a:r>
            <a:r>
              <a:rPr lang="nl-NL" sz="1800" b="1" dirty="0">
                <a:solidFill>
                  <a:srgbClr val="178240"/>
                </a:solidFill>
              </a:rPr>
              <a:t> </a:t>
            </a:r>
            <a:r>
              <a:rPr lang="nl-NL" sz="1800" b="1" dirty="0" err="1">
                <a:solidFill>
                  <a:srgbClr val="178240"/>
                </a:solidFill>
              </a:rPr>
              <a:t>work</a:t>
            </a:r>
            <a:r>
              <a:rPr lang="nl-NL" sz="1800" b="1" dirty="0">
                <a:solidFill>
                  <a:srgbClr val="178240"/>
                </a:solidFill>
              </a:rPr>
              <a:t> en Health Care in eerste </a:t>
            </a:r>
            <a:r>
              <a:rPr lang="nl-NL" sz="1800" b="1" dirty="0" smtClean="0">
                <a:solidFill>
                  <a:srgbClr val="178240"/>
                </a:solidFill>
              </a:rPr>
              <a:t>instantie)</a:t>
            </a:r>
            <a:endParaRPr lang="nl-NL" sz="1800" b="1" dirty="0" smtClean="0">
              <a:solidFill>
                <a:srgbClr val="178240"/>
              </a:solidFill>
            </a:endParaRPr>
          </a:p>
          <a:p>
            <a:r>
              <a:rPr lang="nl-NL" sz="1800" b="1" dirty="0" smtClean="0">
                <a:solidFill>
                  <a:srgbClr val="178240"/>
                </a:solidFill>
              </a:rPr>
              <a:t>Bronnen en materialen</a:t>
            </a:r>
          </a:p>
          <a:p>
            <a:pPr marL="457200" indent="-457200">
              <a:buFont typeface="Arial" panose="020B0604020202020204" pitchFamily="34" charset="0"/>
              <a:buChar char="•"/>
            </a:pPr>
            <a:r>
              <a:rPr lang="nl-NL" sz="1800" b="1" dirty="0">
                <a:solidFill>
                  <a:srgbClr val="178240"/>
                </a:solidFill>
              </a:rPr>
              <a:t>Digitaal portfolio systeem Me-</a:t>
            </a:r>
            <a:r>
              <a:rPr lang="nl-NL" sz="1800" b="1" dirty="0" err="1">
                <a:solidFill>
                  <a:srgbClr val="178240"/>
                </a:solidFill>
              </a:rPr>
              <a:t>volution</a:t>
            </a:r>
            <a:endParaRPr lang="nl-NL" sz="1800" b="1" dirty="0">
              <a:solidFill>
                <a:srgbClr val="178240"/>
              </a:solidFill>
            </a:endParaRPr>
          </a:p>
          <a:p>
            <a:pPr marL="457200" indent="-457200">
              <a:buFont typeface="Arial" panose="020B0604020202020204" pitchFamily="34" charset="0"/>
              <a:buChar char="•"/>
            </a:pPr>
            <a:r>
              <a:rPr lang="nl-NL" sz="1800" b="1" dirty="0">
                <a:solidFill>
                  <a:srgbClr val="178240"/>
                </a:solidFill>
              </a:rPr>
              <a:t>Wetenschappelijke internationale literatuur</a:t>
            </a:r>
          </a:p>
          <a:p>
            <a:pPr marL="457200" indent="-457200">
              <a:buFont typeface="Arial" panose="020B0604020202020204" pitchFamily="34" charset="0"/>
              <a:buChar char="•"/>
            </a:pPr>
            <a:r>
              <a:rPr lang="nl-NL" sz="1800" b="1" dirty="0">
                <a:solidFill>
                  <a:srgbClr val="178240"/>
                </a:solidFill>
              </a:rPr>
              <a:t>Gezaghebbende sprekers uit maatschappelijk instellingen en bedrijven</a:t>
            </a:r>
            <a:r>
              <a:rPr lang="nl-NL" sz="1800" b="1" dirty="0" smtClean="0">
                <a:solidFill>
                  <a:srgbClr val="178240"/>
                </a:solidFill>
              </a:rPr>
              <a:t>.</a:t>
            </a:r>
          </a:p>
          <a:p>
            <a:r>
              <a:rPr lang="nl-NL" sz="1800" b="1" dirty="0" smtClean="0">
                <a:solidFill>
                  <a:srgbClr val="178240"/>
                </a:solidFill>
              </a:rPr>
              <a:t>Tijd</a:t>
            </a:r>
          </a:p>
          <a:p>
            <a:r>
              <a:rPr lang="nl-NL" sz="1800" b="1" dirty="0">
                <a:solidFill>
                  <a:srgbClr val="178240"/>
                </a:solidFill>
              </a:rPr>
              <a:t>Start programma tijdens Top Talent</a:t>
            </a:r>
          </a:p>
          <a:p>
            <a:r>
              <a:rPr lang="nl-NL" sz="1800" b="1" dirty="0" err="1">
                <a:solidFill>
                  <a:srgbClr val="178240"/>
                </a:solidFill>
              </a:rPr>
              <a:t>Innovation</a:t>
            </a:r>
            <a:r>
              <a:rPr lang="nl-NL" sz="1800" b="1" dirty="0">
                <a:solidFill>
                  <a:srgbClr val="178240"/>
                </a:solidFill>
              </a:rPr>
              <a:t> </a:t>
            </a:r>
            <a:r>
              <a:rPr lang="nl-NL" sz="1800" b="1" dirty="0" err="1" smtClean="0">
                <a:solidFill>
                  <a:srgbClr val="178240"/>
                </a:solidFill>
              </a:rPr>
              <a:t>day</a:t>
            </a:r>
            <a:r>
              <a:rPr lang="nl-NL" sz="1800" b="1" dirty="0" smtClean="0">
                <a:solidFill>
                  <a:srgbClr val="178240"/>
                </a:solidFill>
              </a:rPr>
              <a:t>!</a:t>
            </a:r>
            <a:endParaRPr lang="nl-NL" sz="1800" b="1" dirty="0">
              <a:solidFill>
                <a:srgbClr val="178240"/>
              </a:solidFill>
            </a:endParaRPr>
          </a:p>
          <a:p>
            <a:endParaRPr lang="nl-NL" sz="1800" b="1" dirty="0">
              <a:solidFill>
                <a:srgbClr val="178240"/>
              </a:solidFill>
            </a:endParaRPr>
          </a:p>
          <a:p>
            <a:r>
              <a:rPr lang="nl-NL" sz="1800" b="1" dirty="0">
                <a:solidFill>
                  <a:srgbClr val="178240"/>
                </a:solidFill>
              </a:rPr>
              <a:t>1 keer per twee weken </a:t>
            </a:r>
            <a:r>
              <a:rPr lang="nl-NL" sz="1800" b="1" dirty="0" smtClean="0">
                <a:solidFill>
                  <a:srgbClr val="178240"/>
                </a:solidFill>
              </a:rPr>
              <a:t>16.30 </a:t>
            </a:r>
            <a:r>
              <a:rPr lang="nl-NL" sz="1800" b="1" dirty="0">
                <a:solidFill>
                  <a:srgbClr val="178240"/>
                </a:solidFill>
              </a:rPr>
              <a:t>– </a:t>
            </a:r>
            <a:r>
              <a:rPr lang="nl-NL" sz="1800" b="1" dirty="0" smtClean="0">
                <a:solidFill>
                  <a:srgbClr val="178240"/>
                </a:solidFill>
              </a:rPr>
              <a:t>20.30 </a:t>
            </a:r>
            <a:r>
              <a:rPr lang="nl-NL" sz="1800" b="1" dirty="0">
                <a:solidFill>
                  <a:srgbClr val="178240"/>
                </a:solidFill>
              </a:rPr>
              <a:t>uur bijeenkomst op dinsdag</a:t>
            </a:r>
          </a:p>
          <a:p>
            <a:r>
              <a:rPr lang="nl-NL" sz="1800" b="1" dirty="0" smtClean="0">
                <a:solidFill>
                  <a:srgbClr val="178240"/>
                </a:solidFill>
              </a:rPr>
              <a:t>10 </a:t>
            </a:r>
            <a:r>
              <a:rPr lang="nl-NL" sz="1800" b="1" dirty="0" err="1">
                <a:solidFill>
                  <a:srgbClr val="178240"/>
                </a:solidFill>
              </a:rPr>
              <a:t>ects</a:t>
            </a:r>
            <a:r>
              <a:rPr lang="nl-NL" sz="1800" b="1" dirty="0">
                <a:solidFill>
                  <a:srgbClr val="178240"/>
                </a:solidFill>
              </a:rPr>
              <a:t> per studiejaar (280 </a:t>
            </a:r>
            <a:r>
              <a:rPr lang="nl-NL" sz="1800" b="1" dirty="0" err="1">
                <a:solidFill>
                  <a:srgbClr val="178240"/>
                </a:solidFill>
              </a:rPr>
              <a:t>sbu</a:t>
            </a:r>
            <a:r>
              <a:rPr lang="nl-NL" sz="1800" b="1" dirty="0">
                <a:solidFill>
                  <a:srgbClr val="178240"/>
                </a:solidFill>
              </a:rPr>
              <a:t>) (totaal 30 </a:t>
            </a:r>
            <a:r>
              <a:rPr lang="nl-NL" sz="1800" b="1" dirty="0" err="1">
                <a:solidFill>
                  <a:srgbClr val="178240"/>
                </a:solidFill>
              </a:rPr>
              <a:t>ects</a:t>
            </a:r>
            <a:r>
              <a:rPr lang="nl-NL" sz="1800" b="1" dirty="0" smtClean="0">
                <a:solidFill>
                  <a:srgbClr val="178240"/>
                </a:solidFill>
              </a:rPr>
              <a:t>)</a:t>
            </a:r>
          </a:p>
          <a:p>
            <a:r>
              <a:rPr lang="nl-NL" sz="1800" b="1" dirty="0" smtClean="0">
                <a:hlinkClick r:id="rId2" action="ppaction://hlinkfile"/>
              </a:rPr>
              <a:t>Programmaraden</a:t>
            </a:r>
            <a:endParaRPr lang="nl-NL" sz="1800" b="1" dirty="0"/>
          </a:p>
          <a:p>
            <a:endParaRPr lang="en-US" sz="1800" dirty="0">
              <a:solidFill>
                <a:srgbClr val="178240"/>
              </a:solidFill>
            </a:endParaRPr>
          </a:p>
          <a:p>
            <a:endParaRPr lang="en-US" sz="1800" dirty="0"/>
          </a:p>
          <a:p>
            <a:endParaRPr lang="en-US" sz="1800" dirty="0" smtClean="0"/>
          </a:p>
          <a:p>
            <a:endParaRPr lang="nl-NL" sz="1800" dirty="0"/>
          </a:p>
        </p:txBody>
      </p:sp>
    </p:spTree>
    <p:extLst>
      <p:ext uri="{BB962C8B-B14F-4D97-AF65-F5344CB8AC3E}">
        <p14:creationId xmlns:p14="http://schemas.microsoft.com/office/powerpoint/2010/main" val="480289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419872" y="356190"/>
            <a:ext cx="6768752" cy="400110"/>
          </a:xfrm>
          <a:prstGeom prst="rect">
            <a:avLst/>
          </a:prstGeom>
          <a:noFill/>
        </p:spPr>
        <p:txBody>
          <a:bodyPr wrap="square" rtlCol="0">
            <a:spAutoFit/>
          </a:bodyPr>
          <a:lstStyle/>
          <a:p>
            <a:r>
              <a:rPr lang="nl-NL" sz="2000" b="1" dirty="0" smtClean="0">
                <a:solidFill>
                  <a:srgbClr val="FFC000"/>
                </a:solidFill>
              </a:rPr>
              <a:t>Toekomstperspectief  van ET naar </a:t>
            </a:r>
            <a:r>
              <a:rPr lang="nl-NL" sz="2000" b="1" dirty="0" err="1" smtClean="0">
                <a:solidFill>
                  <a:srgbClr val="FFC000"/>
                </a:solidFill>
              </a:rPr>
              <a:t>Honours</a:t>
            </a:r>
            <a:endParaRPr lang="nl-NL" sz="2000" b="1" dirty="0">
              <a:solidFill>
                <a:srgbClr val="FFC000"/>
              </a:solidFill>
            </a:endParaRPr>
          </a:p>
        </p:txBody>
      </p:sp>
      <p:pic>
        <p:nvPicPr>
          <p:cNvPr id="13314" name="Picture 2" descr="https://lh3.googleusercontent.com/yIGouMCB6FYk9GQVXi8gd2628Tj96rR-ca37WLFSKNtDpTxQZ92KNcFYnghNt2Z8zbwx39Ycce4wqx5l82afuXstkIGNGY7OMb9kjgTzYY5QggrAHyDzXtIpMDRiHslMe3dnWGqVJsQ1FhOncaa8VUr-qpaXDsNDBpQfRL5XRE0VnDAOA8S0D6NfWTUI79-uNKQL2ZyorLgdGcsozz2lobLzZiezqppaIKJjOGwMWfoE96Im92SWALEfHEYl9bWNdonaaYmBKGTY5OZvrvAHvIC45JLivq1F-0xIv7pzb8JrbVzKcW7b5ukYomKjgrG4-6-lo26sWMtW4FGvfV98rxN6EgvwtP2FmySMm1W7rkjVJiuqRO04exRvaJbxgTNoEd0TsOWAzBBDpQfAVHeKeQBWLLGe-oPDbnk3v2eckiXTSieaASKuKOUjOrx8kLrJtYibdmtVolW8o68dyn2oDmnpFODHUjP5zu-3q1w6b3B7OHXsJOKEv2LDtqEoD9yCUtEN3mpo3mLjQy9JSkjdZTdyFphAivSyUgxLlyNCuv_HUvKEmFbeCBPkp2EA35VS38L6=w1478-h985-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71" y="827981"/>
            <a:ext cx="9137329" cy="6089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502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144" y="116632"/>
            <a:ext cx="2808312" cy="914400"/>
          </a:xfrm>
        </p:spPr>
        <p:txBody>
          <a:bodyPr/>
          <a:lstStyle/>
          <a:p>
            <a:pPr algn="l"/>
            <a:r>
              <a:rPr lang="nl-NL" sz="2800" dirty="0" smtClean="0">
                <a:solidFill>
                  <a:srgbClr val="FFC000"/>
                </a:solidFill>
                <a:latin typeface="Leelawadee" pitchFamily="34" charset="-34"/>
                <a:cs typeface="Leelawadee" pitchFamily="34" charset="-34"/>
              </a:rPr>
              <a:t>Contact maken</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22473" y="908720"/>
            <a:ext cx="5904656" cy="1800200"/>
          </a:xfrm>
        </p:spPr>
        <p:txBody>
          <a:bodyPr/>
          <a:lstStyle/>
          <a:p>
            <a:r>
              <a:rPr lang="nl-NL" sz="2000" dirty="0">
                <a:solidFill>
                  <a:srgbClr val="178240"/>
                </a:solidFill>
                <a:latin typeface="Leelawadee" pitchFamily="34" charset="-34"/>
                <a:cs typeface="Leelawadee" pitchFamily="34" charset="-34"/>
              </a:rPr>
              <a:t>V</a:t>
            </a:r>
            <a:r>
              <a:rPr lang="nl-NL" sz="2000" dirty="0" smtClean="0">
                <a:solidFill>
                  <a:srgbClr val="178240"/>
                </a:solidFill>
                <a:latin typeface="Leelawadee" pitchFamily="34" charset="-34"/>
                <a:cs typeface="Leelawadee" pitchFamily="34" charset="-34"/>
              </a:rPr>
              <a:t>oor vragen of voor een </a:t>
            </a:r>
            <a:r>
              <a:rPr lang="nl-NL" sz="2000" dirty="0" err="1" smtClean="0">
                <a:solidFill>
                  <a:srgbClr val="178240"/>
                </a:solidFill>
                <a:latin typeface="Leelawadee" pitchFamily="34" charset="-34"/>
                <a:cs typeface="Leelawadee" pitchFamily="34" charset="-34"/>
              </a:rPr>
              <a:t>meeloopdag</a:t>
            </a:r>
            <a:r>
              <a:rPr lang="nl-NL" sz="2000" dirty="0" smtClean="0">
                <a:solidFill>
                  <a:srgbClr val="178240"/>
                </a:solidFill>
                <a:latin typeface="Leelawadee" pitchFamily="34" charset="-34"/>
                <a:cs typeface="Leelawadee" pitchFamily="34" charset="-34"/>
              </a:rPr>
              <a:t> neem contact op met de </a:t>
            </a:r>
            <a:r>
              <a:rPr lang="nl-NL" sz="2000" dirty="0" smtClean="0">
                <a:solidFill>
                  <a:srgbClr val="178240"/>
                </a:solidFill>
                <a:latin typeface="Leelawadee" pitchFamily="34" charset="-34"/>
                <a:cs typeface="Leelawadee" pitchFamily="34" charset="-34"/>
              </a:rPr>
              <a:t>coördinatoren, </a:t>
            </a:r>
            <a:r>
              <a:rPr lang="nl-NL" sz="2000" dirty="0" smtClean="0">
                <a:solidFill>
                  <a:srgbClr val="178240"/>
                </a:solidFill>
                <a:latin typeface="Leelawadee" pitchFamily="34" charset="-34"/>
                <a:cs typeface="Leelawadee" pitchFamily="34" charset="-34"/>
                <a:hlinkClick r:id="rId2"/>
              </a:rPr>
              <a:t>j.g.e.koertshuis@saxion.nl</a:t>
            </a:r>
            <a:endParaRPr lang="nl-NL" sz="2000" dirty="0" smtClean="0">
              <a:solidFill>
                <a:srgbClr val="178240"/>
              </a:solidFill>
              <a:latin typeface="Leelawadee" pitchFamily="34" charset="-34"/>
              <a:cs typeface="Leelawadee" pitchFamily="34" charset="-34"/>
            </a:endParaRPr>
          </a:p>
          <a:p>
            <a:pPr marL="0" indent="0">
              <a:buNone/>
            </a:pPr>
            <a:endParaRPr lang="nl-NL" sz="2000" dirty="0" smtClean="0">
              <a:solidFill>
                <a:srgbClr val="178240"/>
              </a:solidFill>
              <a:latin typeface="Leelawadee" pitchFamily="34" charset="-34"/>
              <a:cs typeface="Leelawadee" pitchFamily="34" charset="-34"/>
            </a:endParaRPr>
          </a:p>
          <a:p>
            <a:pPr marL="0" indent="0">
              <a:buNone/>
            </a:pPr>
            <a:endParaRPr lang="nl-NL" sz="2000" dirty="0">
              <a:solidFill>
                <a:srgbClr val="178240"/>
              </a:solidFill>
              <a:latin typeface="Leelawadee" pitchFamily="34" charset="-34"/>
              <a:cs typeface="Leelawadee" pitchFamily="34" charset="-34"/>
            </a:endParaRPr>
          </a:p>
          <a:p>
            <a:pPr marL="0" indent="0">
              <a:buNone/>
            </a:pPr>
            <a:endParaRPr lang="nl-NL" sz="2000" dirty="0" smtClean="0">
              <a:solidFill>
                <a:srgbClr val="178240"/>
              </a:solidFill>
              <a:latin typeface="Leelawadee" pitchFamily="34" charset="-34"/>
              <a:cs typeface="Leelawadee" pitchFamily="34" charset="-34"/>
            </a:endParaRPr>
          </a:p>
          <a:p>
            <a:pPr marL="0" indent="0">
              <a:buNone/>
            </a:pPr>
            <a:endParaRPr lang="nl-NL" sz="2000" dirty="0">
              <a:solidFill>
                <a:srgbClr val="178240"/>
              </a:solidFill>
              <a:latin typeface="Leelawadee" pitchFamily="34" charset="-34"/>
              <a:cs typeface="Leelawadee" pitchFamily="34" charset="-34"/>
            </a:endParaRPr>
          </a:p>
          <a:p>
            <a:pPr marL="0" indent="0">
              <a:buNone/>
            </a:pPr>
            <a:endParaRPr lang="nl-NL" sz="2000" dirty="0" smtClean="0">
              <a:solidFill>
                <a:srgbClr val="178240"/>
              </a:solidFill>
              <a:latin typeface="Leelawadee" pitchFamily="34" charset="-34"/>
              <a:cs typeface="Leelawadee" pitchFamily="34" charset="-34"/>
            </a:endParaRPr>
          </a:p>
          <a:p>
            <a:pPr marL="0" indent="0">
              <a:buNone/>
            </a:pPr>
            <a:endParaRPr lang="nl-NL" sz="2000" dirty="0" smtClean="0">
              <a:solidFill>
                <a:srgbClr val="178240"/>
              </a:solidFill>
              <a:latin typeface="Leelawadee" pitchFamily="34" charset="-34"/>
              <a:cs typeface="Leelawadee" pitchFamily="34" charset="-34"/>
            </a:endParaRPr>
          </a:p>
          <a:p>
            <a:pPr marL="0" indent="0">
              <a:buNone/>
            </a:pPr>
            <a:r>
              <a:rPr lang="nl-NL" sz="2800" dirty="0" smtClean="0">
                <a:solidFill>
                  <a:srgbClr val="178240"/>
                </a:solidFill>
                <a:latin typeface="Leelawadee" pitchFamily="34" charset="-34"/>
                <a:cs typeface="Leelawadee" pitchFamily="34" charset="-34"/>
              </a:rPr>
              <a:t>	</a:t>
            </a:r>
          </a:p>
          <a:p>
            <a:endParaRPr lang="nl-NL" sz="2800" dirty="0" smtClean="0">
              <a:solidFill>
                <a:srgbClr val="178240"/>
              </a:solidFill>
              <a:latin typeface="Leelawadee" pitchFamily="34" charset="-34"/>
              <a:cs typeface="Leelawadee" pitchFamily="34" charset="-34"/>
            </a:endParaRPr>
          </a:p>
          <a:p>
            <a:pPr marL="0" indent="0">
              <a:buNone/>
            </a:pPr>
            <a:r>
              <a:rPr lang="nl-NL" sz="2800" dirty="0" smtClean="0">
                <a:solidFill>
                  <a:srgbClr val="178240"/>
                </a:solidFill>
                <a:latin typeface="Leelawadee" pitchFamily="34" charset="-34"/>
                <a:cs typeface="Leelawadee" pitchFamily="34" charset="-34"/>
              </a:rPr>
              <a:t>   </a:t>
            </a:r>
            <a:endParaRPr lang="nl-NL" sz="2800" dirty="0">
              <a:solidFill>
                <a:srgbClr val="178240"/>
              </a:solidFill>
              <a:latin typeface="Leelawadee" pitchFamily="34" charset="-34"/>
              <a:cs typeface="Leelawadee" pitchFamily="34" charset="-34"/>
            </a:endParaRPr>
          </a:p>
        </p:txBody>
      </p:sp>
      <p:sp>
        <p:nvSpPr>
          <p:cNvPr id="5" name="Tekstvak 4"/>
          <p:cNvSpPr txBox="1"/>
          <p:nvPr/>
        </p:nvSpPr>
        <p:spPr>
          <a:xfrm>
            <a:off x="7164288" y="6165304"/>
            <a:ext cx="1944216" cy="584775"/>
          </a:xfrm>
          <a:prstGeom prst="rect">
            <a:avLst/>
          </a:prstGeom>
          <a:noFill/>
        </p:spPr>
        <p:txBody>
          <a:bodyPr wrap="square" rtlCol="0">
            <a:spAutoFit/>
          </a:bodyPr>
          <a:lstStyle/>
          <a:p>
            <a:r>
              <a:rPr lang="nl-NL" sz="1600" dirty="0" smtClean="0">
                <a:solidFill>
                  <a:srgbClr val="178240"/>
                </a:solidFill>
              </a:rPr>
              <a:t>Lerarenopleiding </a:t>
            </a:r>
          </a:p>
          <a:p>
            <a:r>
              <a:rPr lang="nl-NL" sz="1600" dirty="0" smtClean="0">
                <a:solidFill>
                  <a:srgbClr val="178240"/>
                </a:solidFill>
              </a:rPr>
              <a:t>Hengelo</a:t>
            </a:r>
            <a:endParaRPr lang="nl-NL" sz="1600" dirty="0">
              <a:solidFill>
                <a:srgbClr val="178240"/>
              </a:solidFill>
            </a:endParaRPr>
          </a:p>
        </p:txBody>
      </p:sp>
      <p:pic>
        <p:nvPicPr>
          <p:cNvPr id="7" name="Picture 2" descr="https://lh3.googleusercontent.com/LH2EuA0-4JcD2zH3JGYFKTOMBXiYwW_INQ5tuM0LvBJE90m8ZynQblIOsDnCWNQDumVzJSUB-vMOCIk-BZC-gc2GkBCafK7_Lu-eXQqBdoGNU719YdNul1Isc-VEmm3OShQ_GqF7HqXvXt5qOoeYuiIXHO7Zyy6prp66kInFQThnTZTPp4kMS2pw3bx7IJdK3EkdXMPnttyxtQ9hbxBal7eFMdNzUbuGGP77JVmgOz89z4UktSAu22u9KM-X6lYvTFFXzu7GlJy4xo7Wrhw_Vi68dl8-ROUAG-aPzm7dZrnqH9u60U2wkO82sWgfNqLuV7GsEViiyKn1mYk9w8eQXFFW2xm6fetp138WRNtcwihPOpLnPrrMFzolC6HZnCepYp86LndMow_Hev0U5KjN2wSDGP5bIZSdI7ZbQXWWQLIO6CBl2gE7Uz0lxHhr5hx1UMlbz6uJhHwgzvqRTEJsSv7WnVAWhDoGqfxWyeb0p7eXB_Z2oDe-qIcbl_lZ2n1WPg4q2JGJsqPRxqVKYuk8mU5tYdsYLnDSwUuAKN1CMLGPG9_4SwQRkmWZPJDGkrKcvmPt=w996-h985-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536" y="2406992"/>
            <a:ext cx="4464496" cy="4415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0" name="Picture 2" descr="https://lh3.googleusercontent.com/z7ABGBmLHr--SHirsPaWg1sS9h849A9dldArPZcUom1ItUURLuvJlPn9_6lnq4VUhKi70vHHPU2zkAC36flWskAFaVLkw7wqL-opm0xHiZ1mZeW0loFgebabrJcU1F7rSKkpm0HIXU_3SL6hKmxifa-WNj92D4sW7NlG_n2zuoQ8PXTXwMaW1QVd5YcKUF6XU1w_EciWxE1aeTjLb6Re9OiIyFKORXHW4SCVCux8ZstetFVUbd6jOYrZIB0OlwptKgE4aqROxHfIILpdUjf-boOzzpF2wHXo-Nlyft4MMwDcQTJUJc8LFtf-cVV44cuH5HvmwHxDkIgWQ4w1VLxdjN9bUbCdA-6tkkgK7_e3Nf7clefBHeDKrRsCDsrpheBDX8MIQ5wRPYHqzfyKB_BX-RZyzxt0363fhL1_89j5q4EAXYWXFQlLlIGejeB3DyWQjdshngBNR3nHhHS3ka4l9_U7umBgrHd36nY5WvjW6o914rAwDduQgcnY2Ge5a8xpVK5RhfNjSHrvI6KohPeOgKBNtSRoH8mdJMquzqyhPTy7gTUKDdTV6_cptwXsDGq-VDGs=w1488-h985-n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984" y="3577907"/>
            <a:ext cx="4813357" cy="3186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499992" y="2996952"/>
            <a:ext cx="5904656" cy="400110"/>
          </a:xfrm>
          <a:prstGeom prst="rect">
            <a:avLst/>
          </a:prstGeom>
          <a:noFill/>
        </p:spPr>
        <p:txBody>
          <a:bodyPr wrap="square" rtlCol="0">
            <a:spAutoFit/>
          </a:bodyPr>
          <a:lstStyle/>
          <a:p>
            <a:r>
              <a:rPr lang="nl-NL" sz="2000" b="1" dirty="0" smtClean="0">
                <a:hlinkClick r:id="rId5"/>
              </a:rPr>
              <a:t>r.r.vonpiekartz@saxion.nl</a:t>
            </a:r>
            <a:endParaRPr lang="nl-NL" sz="2000" b="1" dirty="0"/>
          </a:p>
        </p:txBody>
      </p:sp>
    </p:spTree>
    <p:extLst>
      <p:ext uri="{BB962C8B-B14F-4D97-AF65-F5344CB8AC3E}">
        <p14:creationId xmlns:p14="http://schemas.microsoft.com/office/powerpoint/2010/main" val="3856996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sz="2800" dirty="0">
              <a:solidFill>
                <a:srgbClr val="FFC000"/>
              </a:solidFill>
            </a:endParaRPr>
          </a:p>
        </p:txBody>
      </p:sp>
      <p:sp>
        <p:nvSpPr>
          <p:cNvPr id="3" name="Tijdelijke aanduiding voor inhoud 2"/>
          <p:cNvSpPr>
            <a:spLocks noGrp="1"/>
          </p:cNvSpPr>
          <p:nvPr>
            <p:ph idx="1"/>
          </p:nvPr>
        </p:nvSpPr>
        <p:spPr/>
        <p:txBody>
          <a:bodyPr/>
          <a:lstStyle/>
          <a:p>
            <a:r>
              <a:rPr lang="nl-NL" dirty="0" smtClean="0">
                <a:solidFill>
                  <a:srgbClr val="00B050"/>
                </a:solidFill>
              </a:rPr>
              <a:t>Doel van deze bijeenkomst</a:t>
            </a:r>
          </a:p>
          <a:p>
            <a:r>
              <a:rPr lang="nl-NL" dirty="0" smtClean="0">
                <a:solidFill>
                  <a:srgbClr val="00B050"/>
                </a:solidFill>
              </a:rPr>
              <a:t>Wat is excellentie?</a:t>
            </a:r>
          </a:p>
          <a:p>
            <a:r>
              <a:rPr lang="nl-NL" dirty="0" smtClean="0">
                <a:solidFill>
                  <a:srgbClr val="00B050"/>
                </a:solidFill>
              </a:rPr>
              <a:t>Wat is excellentie volgens OC&amp;W</a:t>
            </a:r>
          </a:p>
          <a:p>
            <a:r>
              <a:rPr lang="nl-NL" dirty="0" smtClean="0">
                <a:solidFill>
                  <a:srgbClr val="00B050"/>
                </a:solidFill>
              </a:rPr>
              <a:t>De programma’s in Deventer en Enschede</a:t>
            </a:r>
          </a:p>
        </p:txBody>
      </p:sp>
      <p:sp>
        <p:nvSpPr>
          <p:cNvPr id="4" name="Rechthoek 3"/>
          <p:cNvSpPr/>
          <p:nvPr/>
        </p:nvSpPr>
        <p:spPr>
          <a:xfrm>
            <a:off x="6228184" y="299106"/>
            <a:ext cx="2191626" cy="523220"/>
          </a:xfrm>
          <a:prstGeom prst="rect">
            <a:avLst/>
          </a:prstGeom>
        </p:spPr>
        <p:txBody>
          <a:bodyPr wrap="none">
            <a:spAutoFit/>
          </a:bodyPr>
          <a:lstStyle/>
          <a:p>
            <a:pPr lvl="0" algn="ctr"/>
            <a:r>
              <a:rPr lang="nl-NL" sz="2800" b="1" dirty="0">
                <a:solidFill>
                  <a:srgbClr val="FFC000"/>
                </a:solidFill>
                <a:latin typeface="Leelawadee" pitchFamily="34" charset="-34"/>
                <a:ea typeface="+mj-ea"/>
                <a:cs typeface="Leelawadee" pitchFamily="34" charset="-34"/>
              </a:rPr>
              <a:t>Programma</a:t>
            </a:r>
          </a:p>
        </p:txBody>
      </p:sp>
    </p:spTree>
    <p:extLst>
      <p:ext uri="{BB962C8B-B14F-4D97-AF65-F5344CB8AC3E}">
        <p14:creationId xmlns:p14="http://schemas.microsoft.com/office/powerpoint/2010/main" val="289641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sz="2800" kern="12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1043608" y="1772816"/>
            <a:ext cx="7630616" cy="3505200"/>
          </a:xfrm>
        </p:spPr>
        <p:txBody>
          <a:bodyPr/>
          <a:lstStyle/>
          <a:p>
            <a:endParaRPr lang="nl-NL" dirty="0" smtClean="0"/>
          </a:p>
          <a:p>
            <a:r>
              <a:rPr lang="nl-NL" dirty="0" smtClean="0">
                <a:solidFill>
                  <a:srgbClr val="00B050"/>
                </a:solidFill>
              </a:rPr>
              <a:t>Is het excellentietraject iets dat past bij jou?</a:t>
            </a:r>
          </a:p>
          <a:p>
            <a:r>
              <a:rPr lang="nl-NL" dirty="0" smtClean="0">
                <a:solidFill>
                  <a:srgbClr val="00B050"/>
                </a:solidFill>
              </a:rPr>
              <a:t>Presentatie van </a:t>
            </a:r>
            <a:r>
              <a:rPr lang="nl-NL" dirty="0" smtClean="0">
                <a:solidFill>
                  <a:srgbClr val="00B050"/>
                </a:solidFill>
              </a:rPr>
              <a:t>het excellentietraject in </a:t>
            </a:r>
            <a:r>
              <a:rPr lang="nl-NL" dirty="0" smtClean="0">
                <a:solidFill>
                  <a:srgbClr val="00B050"/>
                </a:solidFill>
              </a:rPr>
              <a:t>Enschede.</a:t>
            </a:r>
          </a:p>
          <a:p>
            <a:r>
              <a:rPr lang="nl-NL" dirty="0" smtClean="0">
                <a:solidFill>
                  <a:srgbClr val="00B050"/>
                </a:solidFill>
              </a:rPr>
              <a:t>Beantwoorden van vragen.</a:t>
            </a:r>
          </a:p>
        </p:txBody>
      </p:sp>
      <p:sp>
        <p:nvSpPr>
          <p:cNvPr id="4" name="Rechthoek 3"/>
          <p:cNvSpPr/>
          <p:nvPr/>
        </p:nvSpPr>
        <p:spPr>
          <a:xfrm>
            <a:off x="5331321" y="310019"/>
            <a:ext cx="3812679" cy="523220"/>
          </a:xfrm>
          <a:prstGeom prst="rect">
            <a:avLst/>
          </a:prstGeom>
        </p:spPr>
        <p:txBody>
          <a:bodyPr wrap="square">
            <a:spAutoFit/>
          </a:bodyPr>
          <a:lstStyle/>
          <a:p>
            <a:pPr lvl="0" algn="ctr"/>
            <a:r>
              <a:rPr lang="nl-NL" sz="2800" b="1" dirty="0">
                <a:solidFill>
                  <a:srgbClr val="FFC000"/>
                </a:solidFill>
                <a:latin typeface="Leelawadee" pitchFamily="34" charset="-34"/>
                <a:ea typeface="+mj-ea"/>
                <a:cs typeface="Leelawadee" pitchFamily="34" charset="-34"/>
              </a:rPr>
              <a:t>Doel van vandaag</a:t>
            </a:r>
          </a:p>
        </p:txBody>
      </p:sp>
    </p:spTree>
    <p:extLst>
      <p:ext uri="{BB962C8B-B14F-4D97-AF65-F5344CB8AC3E}">
        <p14:creationId xmlns:p14="http://schemas.microsoft.com/office/powerpoint/2010/main" val="315886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Ns7ClAmhBL2KbKb4GFbblkQjMXWQ2EfTjDP8DU0waL_DcJPVZCfhVEB--1F7vPRz0ZY85KreRs95IzfOUwpcvtd-6B-ONn_wmhVjrSuhYa2MEyyAcmYihudfTkUPOFtmS-QEZKBe5DTpd5ccBJwDT-MtpJRoSBlA5x6mbAVCiFtxXuzdBwgn0FFGkH2ee34DBF6iWWhCkO-jmxpvo-wSD0USrMcFYGT2l7XL5xkWbPCLFZA-vSx3KjG1xrlbKetuZr5TcQgAMrtgatSPzWZ3H8b5U84OxteWuZZMTbQops_CLxC1nDj_IKE6hsCQHEjtOPdf6XahSLI0BlpUH-IzRwFwar2d0izMnvXK5yJOBuDnwco3ZhTLuzBfdBWnq_kqBnOaFj1c_8FjBSiHOGiBnv4tHTLtBm2rzDbUCdp5bjVbNL1R3fD_D4rZGuTUqkZQ3h6_np8mgFe3jy8ORupauVpP3SjS1jVTI9MWu_1U5CIRIkovvjEDlbtolXa4r5ukrWDMdyFvtz1850X1UuCADdxxrYyWiyjUsKJYC4fWC0w2wji5CE-51FotmBXCuTuSkrvk=w1488-h985-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23045"/>
            <a:ext cx="9144000" cy="5921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043608" y="823045"/>
            <a:ext cx="7630616" cy="914400"/>
          </a:xfrm>
        </p:spPr>
        <p:txBody>
          <a:bodyPr/>
          <a:lstStyle/>
          <a:p>
            <a:r>
              <a:rPr lang="nl-NL" dirty="0" smtClean="0">
                <a:solidFill>
                  <a:srgbClr val="FFC000"/>
                </a:solidFill>
              </a:rPr>
              <a:t>Wat is excellentie?</a:t>
            </a:r>
            <a:endParaRPr lang="nl-NL" dirty="0">
              <a:solidFill>
                <a:srgbClr val="FFC000"/>
              </a:solidFill>
            </a:endParaRPr>
          </a:p>
        </p:txBody>
      </p:sp>
      <p:sp>
        <p:nvSpPr>
          <p:cNvPr id="3" name="Tijdelijke aanduiding voor inhoud 2"/>
          <p:cNvSpPr>
            <a:spLocks noGrp="1"/>
          </p:cNvSpPr>
          <p:nvPr>
            <p:ph idx="1"/>
          </p:nvPr>
        </p:nvSpPr>
        <p:spPr>
          <a:xfrm>
            <a:off x="2339752" y="4999434"/>
            <a:ext cx="7630616" cy="3505200"/>
          </a:xfrm>
        </p:spPr>
        <p:txBody>
          <a:bodyPr/>
          <a:lstStyle/>
          <a:p>
            <a:pPr marL="68580" indent="0">
              <a:buNone/>
            </a:pPr>
            <a:r>
              <a:rPr lang="nl-NL" sz="4400" dirty="0" smtClean="0">
                <a:solidFill>
                  <a:srgbClr val="FFC000"/>
                </a:solidFill>
                <a:latin typeface="+mj-lt"/>
              </a:rPr>
              <a:t>Oog voor talent</a:t>
            </a:r>
            <a:endParaRPr lang="nl-NL" sz="4400" dirty="0">
              <a:solidFill>
                <a:srgbClr val="FFC000"/>
              </a:solidFill>
              <a:latin typeface="+mj-lt"/>
            </a:endParaRPr>
          </a:p>
        </p:txBody>
      </p:sp>
    </p:spTree>
    <p:extLst>
      <p:ext uri="{BB962C8B-B14F-4D97-AF65-F5344CB8AC3E}">
        <p14:creationId xmlns:p14="http://schemas.microsoft.com/office/powerpoint/2010/main" val="3403406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6325" y="116632"/>
            <a:ext cx="6406480" cy="914400"/>
          </a:xfrm>
        </p:spPr>
        <p:txBody>
          <a:bodyPr/>
          <a:lstStyle/>
          <a:p>
            <a:pPr algn="l"/>
            <a:r>
              <a:rPr lang="nl-NL" sz="2800" dirty="0" smtClean="0">
                <a:solidFill>
                  <a:srgbClr val="FFC000"/>
                </a:solidFill>
                <a:latin typeface="Leelawadee" pitchFamily="34" charset="-34"/>
                <a:cs typeface="Leelawadee" pitchFamily="34" charset="-34"/>
              </a:rPr>
              <a:t>ET in beeld</a:t>
            </a:r>
            <a:endParaRPr lang="nl-NL" sz="2800" dirty="0">
              <a:solidFill>
                <a:srgbClr val="FFC000"/>
              </a:solidFill>
              <a:latin typeface="Leelawadee" pitchFamily="34" charset="-34"/>
              <a:cs typeface="Leelawadee" pitchFamily="34" charset="-34"/>
            </a:endParaRPr>
          </a:p>
        </p:txBody>
      </p:sp>
      <p:sp>
        <p:nvSpPr>
          <p:cNvPr id="3" name="Rechthoek 2"/>
          <p:cNvSpPr/>
          <p:nvPr/>
        </p:nvSpPr>
        <p:spPr>
          <a:xfrm>
            <a:off x="602798" y="980728"/>
            <a:ext cx="7857634" cy="1200329"/>
          </a:xfrm>
          <a:prstGeom prst="rect">
            <a:avLst/>
          </a:prstGeom>
        </p:spPr>
        <p:txBody>
          <a:bodyPr wrap="square">
            <a:spAutoFit/>
          </a:bodyPr>
          <a:lstStyle/>
          <a:p>
            <a:r>
              <a:rPr lang="nl-NL" sz="1800" dirty="0" smtClean="0">
                <a:hlinkClick r:id="rId2"/>
              </a:rPr>
              <a:t>Facebook </a:t>
            </a:r>
            <a:r>
              <a:rPr lang="nl-NL" sz="1800" dirty="0" err="1" smtClean="0">
                <a:hlinkClick r:id="rId2"/>
              </a:rPr>
              <a:t>ExperTeacher</a:t>
            </a:r>
            <a:r>
              <a:rPr lang="nl-NL" sz="1800" dirty="0" smtClean="0">
                <a:hlinkClick r:id="rId2"/>
              </a:rPr>
              <a:t> </a:t>
            </a:r>
            <a:endParaRPr lang="nl-NL" sz="1800" dirty="0"/>
          </a:p>
          <a:p>
            <a:endParaRPr lang="nl-NL" sz="1800" dirty="0" smtClean="0"/>
          </a:p>
          <a:p>
            <a:r>
              <a:rPr lang="nl-NL" sz="1800" dirty="0" smtClean="0">
                <a:hlinkClick r:id="rId3"/>
              </a:rPr>
              <a:t>Foto album </a:t>
            </a:r>
            <a:r>
              <a:rPr lang="nl-NL" sz="1800" dirty="0" err="1" smtClean="0">
                <a:hlinkClick r:id="rId3"/>
              </a:rPr>
              <a:t>ExperTeacher</a:t>
            </a:r>
            <a:r>
              <a:rPr lang="nl-NL" sz="1800" dirty="0" smtClean="0">
                <a:hlinkClick r:id="rId3"/>
              </a:rPr>
              <a:t> Programma</a:t>
            </a:r>
            <a:endParaRPr lang="nl-NL" sz="1800" dirty="0" smtClean="0"/>
          </a:p>
          <a:p>
            <a:endParaRPr lang="nl-NL" sz="1800" dirty="0"/>
          </a:p>
        </p:txBody>
      </p:sp>
      <p:pic>
        <p:nvPicPr>
          <p:cNvPr id="8194" name="Picture 2" descr="https://lh3.googleusercontent.com/a33Us_QDOIWcHx-XK4bcv9FbKVYK4bqBINh-7ZmLGUsv5FB7h2g3rbPzTTmFiT8dmJndrCDUHBphXOF-D1PngmZgZkt20XTUOmiCnKFeNLgseqoL1l-tCyW85oibzBGsV9D3O1e96OvVX0qj3JsvrCoceZg_gVtO3B_LOOU1eel64x91sWFdr8MPdxnQugqBmVmb4zDHIszkPCqhs0xM4iqfpUBH5J8qgWDKs-6ZaDzK0ap4YPG2eQHTAEAR6TdvnbokB5FsL_zkaiyow3Bw-4T5c8NjgkUr12eljpqWYNtaM6wx45Tb3wddOji4UxnQNblhRdHt6op1GnXJPayrqZ4Dy9erZgcL6d2OGG2ywqXkHO8GGDuPeZTq7hnR0-e7TUoHeW6lhwvXKoojOrqVQ60uvRjZqsc51tBO-faJDlFwXyV4MG2ENR-UZxM6FqC2KT-50XK7dizjop2FQstdruGQBUmltHwd1_5gg5-x3jB7oO6kLd_zXaaccEpCRAJcMmr-EBvj41BKe2moSe6LiuhtRSX-tQ6bR4JBeeJn2nBNxpZ92QdWwi22F7UpwLWK0SB9=w1478-h985-n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698" y="2767123"/>
            <a:ext cx="8453834" cy="5633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598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52736"/>
            <a:ext cx="7630616" cy="914400"/>
          </a:xfrm>
        </p:spPr>
        <p:txBody>
          <a:bodyPr>
            <a:noAutofit/>
          </a:bodyPr>
          <a:lstStyle/>
          <a:p>
            <a:r>
              <a:rPr lang="nl-NL" sz="4000" dirty="0" smtClean="0">
                <a:solidFill>
                  <a:srgbClr val="FFC000"/>
                </a:solidFill>
              </a:rPr>
              <a:t>Toptalenten aldus de staatssecretaris</a:t>
            </a:r>
            <a:endParaRPr lang="nl-NL" sz="4000" dirty="0">
              <a:solidFill>
                <a:srgbClr val="FFC000"/>
              </a:solidFill>
            </a:endParaRPr>
          </a:p>
        </p:txBody>
      </p:sp>
      <p:sp>
        <p:nvSpPr>
          <p:cNvPr id="3" name="Tijdelijke aanduiding voor inhoud 2"/>
          <p:cNvSpPr>
            <a:spLocks noGrp="1"/>
          </p:cNvSpPr>
          <p:nvPr>
            <p:ph idx="1"/>
          </p:nvPr>
        </p:nvSpPr>
        <p:spPr>
          <a:xfrm>
            <a:off x="539552" y="2420888"/>
            <a:ext cx="7630616" cy="3505200"/>
          </a:xfrm>
        </p:spPr>
        <p:txBody>
          <a:bodyPr>
            <a:normAutofit fontScale="70000" lnSpcReduction="20000"/>
          </a:bodyPr>
          <a:lstStyle/>
          <a:p>
            <a:r>
              <a:rPr lang="nl-NL" dirty="0" smtClean="0">
                <a:solidFill>
                  <a:srgbClr val="00B050"/>
                </a:solidFill>
              </a:rPr>
              <a:t>Goed </a:t>
            </a:r>
            <a:r>
              <a:rPr lang="nl-NL" dirty="0">
                <a:solidFill>
                  <a:srgbClr val="00B050"/>
                </a:solidFill>
              </a:rPr>
              <a:t>onderwijs is gebaat bij een ambitieuze cultuur waarin prestaties worden gestimuleerd</a:t>
            </a:r>
            <a:r>
              <a:rPr lang="nl-NL" dirty="0" smtClean="0">
                <a:solidFill>
                  <a:srgbClr val="00B050"/>
                </a:solidFill>
              </a:rPr>
              <a:t>, gewaardeerd </a:t>
            </a:r>
            <a:r>
              <a:rPr lang="nl-NL" dirty="0">
                <a:solidFill>
                  <a:srgbClr val="00B050"/>
                </a:solidFill>
              </a:rPr>
              <a:t>en beloond</a:t>
            </a:r>
            <a:r>
              <a:rPr lang="nl-NL" dirty="0" smtClean="0">
                <a:solidFill>
                  <a:srgbClr val="00B050"/>
                </a:solidFill>
              </a:rPr>
              <a:t>.</a:t>
            </a:r>
          </a:p>
          <a:p>
            <a:r>
              <a:rPr lang="nl-NL" dirty="0">
                <a:solidFill>
                  <a:srgbClr val="00B050"/>
                </a:solidFill>
              </a:rPr>
              <a:t>Ik vind het belangrijk </a:t>
            </a:r>
            <a:r>
              <a:rPr lang="nl-NL" dirty="0" smtClean="0">
                <a:solidFill>
                  <a:srgbClr val="00B050"/>
                </a:solidFill>
              </a:rPr>
              <a:t>om (…) aandacht </a:t>
            </a:r>
            <a:r>
              <a:rPr lang="nl-NL" dirty="0">
                <a:solidFill>
                  <a:srgbClr val="00B050"/>
                </a:solidFill>
              </a:rPr>
              <a:t>te hebben voor onze excellente leerlingen, onze </a:t>
            </a:r>
            <a:r>
              <a:rPr lang="nl-NL" dirty="0" smtClean="0">
                <a:solidFill>
                  <a:srgbClr val="00B050"/>
                </a:solidFill>
              </a:rPr>
              <a:t>toptalenten.</a:t>
            </a:r>
          </a:p>
          <a:p>
            <a:r>
              <a:rPr lang="nl-NL" dirty="0">
                <a:solidFill>
                  <a:srgbClr val="00B050"/>
                </a:solidFill>
              </a:rPr>
              <a:t>Leerlingen die in de toekomst het verschil kunnen maken en Nederland op de kaart </a:t>
            </a:r>
            <a:r>
              <a:rPr lang="nl-NL" dirty="0" smtClean="0">
                <a:solidFill>
                  <a:srgbClr val="00B050"/>
                </a:solidFill>
              </a:rPr>
              <a:t>kunnen zetten</a:t>
            </a:r>
            <a:r>
              <a:rPr lang="nl-NL" dirty="0">
                <a:solidFill>
                  <a:srgbClr val="00B050"/>
                </a:solidFill>
              </a:rPr>
              <a:t>. Voor deze leerlingen is tot nu toe te weinig aandacht geweest in het onderwijs.</a:t>
            </a:r>
          </a:p>
        </p:txBody>
      </p:sp>
      <p:sp>
        <p:nvSpPr>
          <p:cNvPr id="4" name="TextBox 3"/>
          <p:cNvSpPr txBox="1"/>
          <p:nvPr/>
        </p:nvSpPr>
        <p:spPr>
          <a:xfrm>
            <a:off x="1547664" y="6093296"/>
            <a:ext cx="6590266" cy="584775"/>
          </a:xfrm>
          <a:prstGeom prst="rect">
            <a:avLst/>
          </a:prstGeom>
          <a:noFill/>
        </p:spPr>
        <p:txBody>
          <a:bodyPr wrap="none" rtlCol="0">
            <a:spAutoFit/>
          </a:bodyPr>
          <a:lstStyle/>
          <a:p>
            <a:r>
              <a:rPr lang="nl-NL" sz="1800" dirty="0" smtClean="0"/>
              <a:t>Bron:</a:t>
            </a:r>
            <a:r>
              <a:rPr lang="nl-NL" dirty="0" smtClean="0"/>
              <a:t> </a:t>
            </a:r>
            <a:r>
              <a:rPr lang="nl-NL" sz="2000" dirty="0" smtClean="0"/>
              <a:t>“</a:t>
            </a:r>
            <a:r>
              <a:rPr lang="nl-NL" sz="1600" dirty="0" smtClean="0">
                <a:hlinkClick r:id="rId2"/>
              </a:rPr>
              <a:t>Kamerbrief over toptalent in het funderend onderwijs</a:t>
            </a:r>
            <a:r>
              <a:rPr lang="nl-NL" sz="2000" dirty="0" smtClean="0"/>
              <a:t>”</a:t>
            </a:r>
            <a:endParaRPr lang="en-US" dirty="0"/>
          </a:p>
        </p:txBody>
      </p:sp>
    </p:spTree>
    <p:extLst>
      <p:ext uri="{BB962C8B-B14F-4D97-AF65-F5344CB8AC3E}">
        <p14:creationId xmlns:p14="http://schemas.microsoft.com/office/powerpoint/2010/main" val="386137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980728"/>
            <a:ext cx="7630616" cy="914400"/>
          </a:xfrm>
        </p:spPr>
        <p:txBody>
          <a:bodyPr>
            <a:noAutofit/>
          </a:bodyPr>
          <a:lstStyle/>
          <a:p>
            <a:r>
              <a:rPr lang="nl-NL" sz="3600" b="1" i="1" dirty="0">
                <a:solidFill>
                  <a:srgbClr val="FFC000"/>
                </a:solidFill>
              </a:rPr>
              <a:t>Wie zijn </a:t>
            </a:r>
            <a:r>
              <a:rPr lang="nl-NL" sz="3600" b="1" i="1" dirty="0" smtClean="0">
                <a:solidFill>
                  <a:srgbClr val="FFC000"/>
                </a:solidFill>
              </a:rPr>
              <a:t>toptalenten volgens de </a:t>
            </a:r>
            <a:r>
              <a:rPr lang="nl-NL" sz="3600" b="1" i="1" dirty="0" err="1" smtClean="0">
                <a:solidFill>
                  <a:srgbClr val="FFC000"/>
                </a:solidFill>
              </a:rPr>
              <a:t>staatssecrataris</a:t>
            </a:r>
            <a:r>
              <a:rPr lang="nl-NL" sz="3600" b="1" i="1" dirty="0" smtClean="0">
                <a:solidFill>
                  <a:srgbClr val="FFC000"/>
                </a:solidFill>
              </a:rPr>
              <a:t>?</a:t>
            </a:r>
            <a:endParaRPr lang="nl-NL" sz="3600" i="1" dirty="0">
              <a:solidFill>
                <a:srgbClr val="FFC000"/>
              </a:solidFill>
            </a:endParaRPr>
          </a:p>
        </p:txBody>
      </p:sp>
      <p:sp>
        <p:nvSpPr>
          <p:cNvPr id="3" name="Tijdelijke aanduiding voor inhoud 2"/>
          <p:cNvSpPr>
            <a:spLocks noGrp="1"/>
          </p:cNvSpPr>
          <p:nvPr>
            <p:ph idx="1"/>
          </p:nvPr>
        </p:nvSpPr>
        <p:spPr>
          <a:xfrm>
            <a:off x="683568" y="2132856"/>
            <a:ext cx="7630616" cy="3505200"/>
          </a:xfrm>
        </p:spPr>
        <p:txBody>
          <a:bodyPr>
            <a:noAutofit/>
          </a:bodyPr>
          <a:lstStyle/>
          <a:p>
            <a:r>
              <a:rPr lang="nl-NL" sz="1800" dirty="0" smtClean="0">
                <a:solidFill>
                  <a:srgbClr val="00B050"/>
                </a:solidFill>
              </a:rPr>
              <a:t>Goed </a:t>
            </a:r>
            <a:r>
              <a:rPr lang="nl-NL" sz="1800" dirty="0">
                <a:solidFill>
                  <a:srgbClr val="00B050"/>
                </a:solidFill>
              </a:rPr>
              <a:t>onderwijs betekent dat iedere leerling wordt uitgedaagd om zijn of haar </a:t>
            </a:r>
            <a:r>
              <a:rPr lang="nl-NL" sz="1800" dirty="0" smtClean="0">
                <a:solidFill>
                  <a:srgbClr val="00B050"/>
                </a:solidFill>
              </a:rPr>
              <a:t>talenten optimaal </a:t>
            </a:r>
            <a:r>
              <a:rPr lang="nl-NL" sz="1800" dirty="0">
                <a:solidFill>
                  <a:srgbClr val="00B050"/>
                </a:solidFill>
              </a:rPr>
              <a:t>te ontplooien. Juist bij de leerlingen die méér kunnen, slagen we er onvoldoende </a:t>
            </a:r>
            <a:r>
              <a:rPr lang="nl-NL" sz="1800" dirty="0" smtClean="0">
                <a:solidFill>
                  <a:srgbClr val="00B050"/>
                </a:solidFill>
              </a:rPr>
              <a:t>in dit </a:t>
            </a:r>
            <a:r>
              <a:rPr lang="nl-NL" sz="1800" dirty="0">
                <a:solidFill>
                  <a:srgbClr val="00B050"/>
                </a:solidFill>
              </a:rPr>
              <a:t>talent te ontwikkelen en te benutten. Op basis van internationaal vergelijkend </a:t>
            </a:r>
            <a:r>
              <a:rPr lang="nl-NL" sz="1800" dirty="0" smtClean="0">
                <a:solidFill>
                  <a:srgbClr val="00B050"/>
                </a:solidFill>
              </a:rPr>
              <a:t>onderzoek richt </a:t>
            </a:r>
            <a:r>
              <a:rPr lang="nl-NL" sz="1800" dirty="0">
                <a:solidFill>
                  <a:srgbClr val="00B050"/>
                </a:solidFill>
              </a:rPr>
              <a:t>ik mij op de (in potentie) 20% best presterende leerlingen in het </a:t>
            </a:r>
            <a:r>
              <a:rPr lang="nl-NL" sz="1800" dirty="0" smtClean="0">
                <a:solidFill>
                  <a:srgbClr val="00B050"/>
                </a:solidFill>
              </a:rPr>
              <a:t>funderend onderwijs</a:t>
            </a:r>
            <a:r>
              <a:rPr lang="nl-NL" sz="1800" dirty="0">
                <a:solidFill>
                  <a:srgbClr val="00B050"/>
                </a:solidFill>
              </a:rPr>
              <a:t>. </a:t>
            </a:r>
            <a:r>
              <a:rPr lang="nl-NL" sz="1800" dirty="0" smtClean="0">
                <a:solidFill>
                  <a:srgbClr val="00B050"/>
                </a:solidFill>
              </a:rPr>
              <a:t>Het gaat </a:t>
            </a:r>
            <a:r>
              <a:rPr lang="nl-NL" sz="1800" dirty="0">
                <a:solidFill>
                  <a:srgbClr val="00B050"/>
                </a:solidFill>
              </a:rPr>
              <a:t>om toptalenten op alle niveaus. Kleuters die al vroeg kunnen lezen, </a:t>
            </a:r>
            <a:r>
              <a:rPr lang="nl-NL" sz="1800" dirty="0" err="1">
                <a:solidFill>
                  <a:srgbClr val="00B050"/>
                </a:solidFill>
              </a:rPr>
              <a:t>vmbo’ers</a:t>
            </a:r>
            <a:r>
              <a:rPr lang="nl-NL" sz="1800" dirty="0">
                <a:solidFill>
                  <a:srgbClr val="00B050"/>
                </a:solidFill>
              </a:rPr>
              <a:t> </a:t>
            </a:r>
            <a:r>
              <a:rPr lang="nl-NL" sz="1800" dirty="0" smtClean="0">
                <a:solidFill>
                  <a:srgbClr val="00B050"/>
                </a:solidFill>
              </a:rPr>
              <a:t>die uitblinken </a:t>
            </a:r>
            <a:r>
              <a:rPr lang="nl-NL" sz="1800" dirty="0">
                <a:solidFill>
                  <a:srgbClr val="00B050"/>
                </a:solidFill>
              </a:rPr>
              <a:t>in beroepsvakken en havo- en vwo-leerlingen die excelleren in </a:t>
            </a:r>
            <a:r>
              <a:rPr lang="nl-NL" sz="1800" dirty="0" smtClean="0">
                <a:solidFill>
                  <a:srgbClr val="00B050"/>
                </a:solidFill>
              </a:rPr>
              <a:t>bijvoorbeeld bètavakken</a:t>
            </a:r>
            <a:r>
              <a:rPr lang="nl-NL" sz="1800" dirty="0">
                <a:solidFill>
                  <a:srgbClr val="00B050"/>
                </a:solidFill>
              </a:rPr>
              <a:t>. Het gaat dus niet alleen om cognitieve talenten op het vlak van taal en rekenen</a:t>
            </a:r>
            <a:r>
              <a:rPr lang="nl-NL" sz="1800" dirty="0" smtClean="0">
                <a:solidFill>
                  <a:srgbClr val="00B050"/>
                </a:solidFill>
              </a:rPr>
              <a:t>, maar </a:t>
            </a:r>
            <a:r>
              <a:rPr lang="nl-NL" sz="1800" dirty="0">
                <a:solidFill>
                  <a:srgbClr val="00B050"/>
                </a:solidFill>
              </a:rPr>
              <a:t>ook om kinderen die iets extra’s in hun mars hebben op het vlak van creativiteit</a:t>
            </a:r>
            <a:r>
              <a:rPr lang="nl-NL" sz="1800" dirty="0" smtClean="0">
                <a:solidFill>
                  <a:srgbClr val="00B050"/>
                </a:solidFill>
              </a:rPr>
              <a:t>, vaardigheden </a:t>
            </a:r>
            <a:r>
              <a:rPr lang="nl-NL" sz="1800" dirty="0">
                <a:solidFill>
                  <a:srgbClr val="00B050"/>
                </a:solidFill>
              </a:rPr>
              <a:t>en vakmanschap.</a:t>
            </a:r>
          </a:p>
        </p:txBody>
      </p:sp>
    </p:spTree>
    <p:extLst>
      <p:ext uri="{BB962C8B-B14F-4D97-AF65-F5344CB8AC3E}">
        <p14:creationId xmlns:p14="http://schemas.microsoft.com/office/powerpoint/2010/main" val="177569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052736"/>
            <a:ext cx="7630616" cy="914400"/>
          </a:xfrm>
        </p:spPr>
        <p:txBody>
          <a:bodyPr>
            <a:noAutofit/>
          </a:bodyPr>
          <a:lstStyle/>
          <a:p>
            <a:r>
              <a:rPr lang="nl-NL" sz="3600" b="1" i="1" dirty="0">
                <a:solidFill>
                  <a:srgbClr val="FFC000"/>
                </a:solidFill>
              </a:rPr>
              <a:t>Hoe komt het dat onze toptalenten achterblijven?</a:t>
            </a:r>
            <a:endParaRPr lang="nl-NL" sz="3600" i="1" dirty="0">
              <a:solidFill>
                <a:srgbClr val="FFC000"/>
              </a:solidFill>
            </a:endParaRPr>
          </a:p>
        </p:txBody>
      </p:sp>
      <p:sp>
        <p:nvSpPr>
          <p:cNvPr id="3" name="Tijdelijke aanduiding voor inhoud 2"/>
          <p:cNvSpPr>
            <a:spLocks noGrp="1"/>
          </p:cNvSpPr>
          <p:nvPr>
            <p:ph idx="1"/>
          </p:nvPr>
        </p:nvSpPr>
        <p:spPr>
          <a:xfrm>
            <a:off x="467544" y="2348880"/>
            <a:ext cx="7630616" cy="3505200"/>
          </a:xfrm>
        </p:spPr>
        <p:txBody>
          <a:bodyPr/>
          <a:lstStyle/>
          <a:p>
            <a:r>
              <a:rPr lang="nl-NL" b="1" dirty="0">
                <a:solidFill>
                  <a:srgbClr val="00B050"/>
                </a:solidFill>
              </a:rPr>
              <a:t>Leerlingen voelen zich onvoldoende </a:t>
            </a:r>
            <a:r>
              <a:rPr lang="nl-NL" b="1" dirty="0" smtClean="0">
                <a:solidFill>
                  <a:srgbClr val="00B050"/>
                </a:solidFill>
              </a:rPr>
              <a:t>uitgedaagd</a:t>
            </a:r>
          </a:p>
          <a:p>
            <a:r>
              <a:rPr lang="nl-NL" b="1" dirty="0">
                <a:solidFill>
                  <a:srgbClr val="00B050"/>
                </a:solidFill>
              </a:rPr>
              <a:t>Leerlingen vinden dat presteren niet genoeg wordt </a:t>
            </a:r>
            <a:r>
              <a:rPr lang="nl-NL" b="1" dirty="0" smtClean="0">
                <a:solidFill>
                  <a:srgbClr val="00B050"/>
                </a:solidFill>
              </a:rPr>
              <a:t>beloond</a:t>
            </a:r>
          </a:p>
          <a:p>
            <a:r>
              <a:rPr lang="nl-NL" b="1" dirty="0">
                <a:solidFill>
                  <a:srgbClr val="00B050"/>
                </a:solidFill>
              </a:rPr>
              <a:t>Docenten en schoolleiders voelen zich onvoldoende toegerust</a:t>
            </a:r>
            <a:endParaRPr lang="nl-NL" dirty="0">
              <a:solidFill>
                <a:srgbClr val="00B050"/>
              </a:solidFill>
            </a:endParaRPr>
          </a:p>
        </p:txBody>
      </p:sp>
    </p:spTree>
    <p:extLst>
      <p:ext uri="{BB962C8B-B14F-4D97-AF65-F5344CB8AC3E}">
        <p14:creationId xmlns:p14="http://schemas.microsoft.com/office/powerpoint/2010/main" val="3020036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BG groen en stempel">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BG groen en stempel</Template>
  <TotalTime>0</TotalTime>
  <Words>1091</Words>
  <Application>Microsoft Office PowerPoint</Application>
  <PresentationFormat>Diavoorstelling (4:3)</PresentationFormat>
  <Paragraphs>164</Paragraphs>
  <Slides>26</Slides>
  <Notes>1</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Powerpoint template BG groen en stempel</vt:lpstr>
      <vt:lpstr>Voorlichting</vt:lpstr>
      <vt:lpstr>PowerPoint-presentatie</vt:lpstr>
      <vt:lpstr>PowerPoint-presentatie</vt:lpstr>
      <vt:lpstr>PowerPoint-presentatie</vt:lpstr>
      <vt:lpstr>Wat is excellentie?</vt:lpstr>
      <vt:lpstr>ET in beeld</vt:lpstr>
      <vt:lpstr>Toptalenten aldus de staatssecretaris</vt:lpstr>
      <vt:lpstr>Wie zijn toptalenten volgens de staatssecrataris?</vt:lpstr>
      <vt:lpstr>Hoe komt het dat onze toptalenten achterblijven?</vt:lpstr>
      <vt:lpstr>Talentprogramma’s</vt:lpstr>
      <vt:lpstr>Leraren toerusten </vt:lpstr>
      <vt:lpstr>Excellentie binnen Saxion</vt:lpstr>
      <vt:lpstr>PowerPoint-presentatie</vt:lpstr>
      <vt:lpstr>Interesse in brede maatschappelijke opvoedingsvraagstukken ?</vt:lpstr>
      <vt:lpstr>Kernwoorden</vt:lpstr>
      <vt:lpstr>Wat is ET in Enschede?</vt:lpstr>
      <vt:lpstr>Na de studie heb je een</vt:lpstr>
      <vt:lpstr>PowerPoint-presentatie</vt:lpstr>
      <vt:lpstr> Selectie en oriëntatie  </vt:lpstr>
      <vt:lpstr>Toekomstperspectief voor jou</vt:lpstr>
      <vt:lpstr>Het ET programa, iets voor jou?</vt:lpstr>
      <vt:lpstr>PowerPoint-presentatie</vt:lpstr>
      <vt:lpstr>PowerPoint-presentatie</vt:lpstr>
      <vt:lpstr>PowerPoint-presentatie</vt:lpstr>
      <vt:lpstr>PowerPoint-presentatie</vt:lpstr>
      <vt:lpstr>Contact maken</vt:lpstr>
    </vt:vector>
  </TitlesOfParts>
  <Company>Hogeschool Edith Stein /OCT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TOP KIJK JE VERDER</dc:title>
  <dc:creator>Ronald von Piekartz</dc:creator>
  <cp:lastModifiedBy>Ronald von Piekartz</cp:lastModifiedBy>
  <cp:revision>105</cp:revision>
  <cp:lastPrinted>2013-05-14T08:32:48Z</cp:lastPrinted>
  <dcterms:created xsi:type="dcterms:W3CDTF">2013-04-09T11:39:02Z</dcterms:created>
  <dcterms:modified xsi:type="dcterms:W3CDTF">2016-03-21T13:14:29Z</dcterms:modified>
</cp:coreProperties>
</file>