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50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73" r:id="rId10"/>
    <p:sldId id="264" r:id="rId11"/>
    <p:sldId id="269" r:id="rId12"/>
    <p:sldId id="270" r:id="rId13"/>
    <p:sldId id="271" r:id="rId14"/>
    <p:sldId id="272" r:id="rId15"/>
    <p:sldId id="265" r:id="rId16"/>
    <p:sldId id="266" r:id="rId17"/>
    <p:sldId id="267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123" autoAdjust="0"/>
  </p:normalViewPr>
  <p:slideViewPr>
    <p:cSldViewPr>
      <p:cViewPr varScale="1">
        <p:scale>
          <a:sx n="62" d="100"/>
          <a:sy n="62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D3C3-F9BC-480A-9F92-4B5C42ADF939}" type="datetimeFigureOut">
              <a:rPr lang="nl-NL" smtClean="0"/>
              <a:t>17-11-2017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FA807-EFA1-4AA7-9DBE-358A60DF6C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4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FA807-EFA1-4AA7-9DBE-358A60DF6C3B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22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Mn het laatste punt scoort bij laagopgeleiden. Zij hebben het gevoel het minst te profiteren van de internationale voorspoed en ontwikkelingen. Dat verklaart misschien de groei van populistische partijen.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FA807-EFA1-4AA7-9DBE-358A60DF6C3B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922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</a:t>
            </a:r>
            <a:r>
              <a:rPr lang="nl-NL" baseline="0" dirty="0" smtClean="0"/>
              <a:t> zoektocht naar identiteit manifesteert zich in de hele samenleving. De vorm echter verschilt van individu tot individu. </a:t>
            </a:r>
          </a:p>
          <a:p>
            <a:r>
              <a:rPr lang="nl-NL" baseline="0" dirty="0" smtClean="0"/>
              <a:t>(identificatie met land, taal, familienaam religie </a:t>
            </a:r>
            <a:r>
              <a:rPr lang="nl-NL" baseline="0" dirty="0" err="1" smtClean="0"/>
              <a:t>etc</a:t>
            </a:r>
            <a:r>
              <a:rPr lang="nl-NL" baseline="0" dirty="0" smtClean="0"/>
              <a:t>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FA807-EFA1-4AA7-9DBE-358A60DF6C3B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23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8617DFA-04FB-428D-A3F6-7EED3126BC05}" type="datetimeFigureOut">
              <a:rPr lang="nl-NL" smtClean="0"/>
              <a:pPr/>
              <a:t>17-11-2017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5A36A17-3998-40B1-9350-439C4D4ADA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imgres?imgurl=http://aardrijkskundeverzameling.files.wordpress.com/2008/09/mac_japan.jpg&amp;imgrefurl=http://aardrijkskundeverzameling.wordpress.com/2008/09/&amp;usg=__AKtSL_8cqeMVJzwX46-O3VHkqic=&amp;h=480&amp;w=640&amp;sz=171&amp;hl=nl&amp;start=138&amp;zoom=1&amp;tbnid=2VpfinFnrFRa4M:&amp;tbnh=169&amp;tbnw=229&amp;prev=/images?q=globalisering&amp;hl=nl&amp;gbv=2&amp;biw=1660&amp;bih=848&amp;tbs=isch:1&amp;itbs=1&amp;iact=rc&amp;dur=515&amp;ei=RdD4TP6dIMGZOu639NQK&amp;oei=sc_4TI3cBoehOuX6qdYK&amp;esq=7&amp;page=5&amp;ndsp=31&amp;ved=1t:429,r:14,s:138&amp;tx=155&amp;ty=5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imgres?imgurl=http://www.sapsite.nl/userfiles//_artikelen/theaters/2009/04.apr/umeda.art.02.jpg&amp;imgrefurl=http://www.sapsite.nl/artikel.php?item=5192&amp;usg=__RZHn0LhSryIaqzhyacZscPCb5I4=&amp;h=365&amp;w=580&amp;sz=19&amp;hl=nl&amp;start=112&amp;zoom=1&amp;tbnid=neSNhGgzk3LqIM:&amp;tbnh=127&amp;tbnw=202&amp;prev=/images?q=individualisering&amp;hl=nl&amp;sa=G&amp;biw=1276&amp;bih=818&amp;gbv=2&amp;tbs=isch:1&amp;itbs=1&amp;iact=rc&amp;dur=328&amp;ei=eBsGTfS4O8P78Ab5trXnAg&amp;oei=MxsGTfeyHaKW4gapu4y5CQ&amp;esq=15&amp;page=6&amp;ndsp=22&amp;ved=1t:429,r:3,s:112&amp;tx=78&amp;ty=6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imgres?imgurl=http://onderwijs-professionals.nl/wp-content/uploads/2009/12/llc_schoolkinderen.jpg&amp;imgrefurl=http://onderwijs-professionals.nl/2009/12/08/kleurrijk-onderwijs/&amp;usg=__8BQnqvJnPbIr3A2LL9gsr-25AEY=&amp;h=467&amp;w=800&amp;sz=206&amp;hl=nl&amp;start=92&amp;zoom=1&amp;tbnid=b2y8QyI4E8bj0M:&amp;tbnh=144&amp;tbnw=242&amp;prev=/images?q=multiculturele+samenleving&amp;hl=nl&amp;biw=1276&amp;bih=818&amp;gbv=2&amp;tbs=isch:1&amp;itbs=1&amp;iact=rc&amp;dur=47&amp;ei=jx0GTZP8JYP98AaSqODnAg&amp;oei=PhwGTYGsHcX24Ab9ptmNAg&amp;esq=13&amp;page=5&amp;ndsp=23&amp;ved=1t:429,r:10,s:92&amp;tx=115&amp;ty=7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nl/imgres?imgurl=http://www.vkblog.nl/static/pub/mm/2007/10/1191958881.7851.jpg&amp;imgrefurl=http://www.vkblog.nl/bericht/158858/De_Multiculturele_samenleving_in.......Utrecht&amp;usg=__sSd7-gROnqu2BzsbvBXElz7RVlA=&amp;h=242&amp;w=368&amp;sz=31&amp;hl=nl&amp;start=251&amp;zoom=1&amp;tbnid=afRCJ0MF4TWI4M:&amp;tbnh=159&amp;tbnw=212&amp;prev=/images?q=multiculturele+samenleving&amp;hl=nl&amp;biw=1276&amp;bih=818&amp;gbv=2&amp;tbs=isch:1&amp;itbs=1&amp;iact=rc&amp;dur=109&amp;ei=IR0GTej2OYH78AaXzojfCQ&amp;oei=Hh0GTcPwG8-H4QaXjOH3CQ&amp;esq=3&amp;page=12&amp;ndsp=23&amp;ved=1t:429,r:3,s:251&amp;tx=97&amp;ty=9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nl/search?q=paul+scheffer+multiculturele+drama&amp;hl=nl&amp;biw=1021&amp;bih=654&amp;prmd=vo&amp;tbs=vid:1&amp;tbo=u&amp;sa=X&amp;ei=25apTOOrK8SfOrmvlboM&amp;ved=0CCsQrAQwBQ&amp;docid=76548917100681997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4400" dirty="0" smtClean="0"/>
              <a:t>MAA    </a:t>
            </a:r>
            <a:r>
              <a:rPr lang="nl-NL" sz="4400" dirty="0" smtClean="0"/>
              <a:t>ideale school     </a:t>
            </a:r>
            <a:r>
              <a:rPr lang="nl-NL" dirty="0" smtClean="0"/>
              <a:t>1 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dirty="0" smtClean="0"/>
              <a:t>Beroepsidentiteit                                 .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kunst, levensbeschouwing maatschappij, en pedagogiek.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WRR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Globalisering, europeanisering, individualisering en multiculturalisering zijn vier brede maatschappelijke ontwikkelingen die de nationale identiteit zowel uitdagen  als centraal stellen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Globalisering </a:t>
            </a:r>
            <a:endParaRPr lang="nl-NL" dirty="0"/>
          </a:p>
        </p:txBody>
      </p:sp>
      <p:pic>
        <p:nvPicPr>
          <p:cNvPr id="4" name="2VpfinFnrFRa4M:b" descr="http://t3.gstatic.com/images?q=tbn:ANd9GcQszugdITpW5-jcxlWjkJkcg7DxYTeLHkDe376tJyu0jfFJGROicw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33712" y="301545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</a:t>
            </a:r>
            <a:r>
              <a:rPr lang="nl-NL" dirty="0" err="1" smtClean="0"/>
              <a:t>Europianisering</a:t>
            </a:r>
            <a:endParaRPr lang="nl-NL" dirty="0"/>
          </a:p>
        </p:txBody>
      </p:sp>
      <p:pic>
        <p:nvPicPr>
          <p:cNvPr id="4" name="il_fi" descr="http://www.register.be/IMAGES/europa_countries_small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38450" y="2591594"/>
            <a:ext cx="28575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Individualisering</a:t>
            </a:r>
            <a:endParaRPr lang="nl-NL" dirty="0"/>
          </a:p>
        </p:txBody>
      </p:sp>
      <p:pic>
        <p:nvPicPr>
          <p:cNvPr id="4" name="neSNhGgzk3LqIM:b" descr="http://t1.gstatic.com/images?q=tbn:ANd9GcQfBrH0KyFSwA_F8_ABYO3Cs-nemsCE2epU7Ycp-zX-2TH6_MQJnJNEdI-Z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109912" y="3210719"/>
            <a:ext cx="2314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        Multiculturele samenleving</a:t>
            </a:r>
            <a:endParaRPr lang="nl-NL" dirty="0"/>
          </a:p>
        </p:txBody>
      </p:sp>
      <p:pic>
        <p:nvPicPr>
          <p:cNvPr id="4" name="b2y8QyI4E8bj0M:b" descr="http://t0.gstatic.com/images?q=tbn:ANd9GcTPMHGWP3xSQmvQjeFn-bdnmWRAcQHnUL-wjMw_FdB_fD_pVMSHV-TEACpx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67050" y="3239294"/>
            <a:ext cx="24003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RCJ0MF4TWI4M:s" descr="http://t2.gstatic.com/images?q=tbn:ANd9GcQoMBeLqjh2Y2Ss5k4UZ2WO6KNh3e7HzlrCypHJaTUX1UATRJUj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212976"/>
            <a:ext cx="2592288" cy="180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jongeren anno 2011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Jongeren tot 35 jaar zijn jobhoppers en relatiezappers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8574"/>
            <a:ext cx="1719263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25144"/>
            <a:ext cx="22256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2011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Vandaag de dag ben je volledig zelf verantwoordelijk voor je zelfontplooiing.</a:t>
            </a:r>
          </a:p>
          <a:p>
            <a:r>
              <a:rPr lang="nl-NL" dirty="0" smtClean="0"/>
              <a:t>Het is aan jou en alleen aan jou om antwoord te vinden  op belangrijke levensvragen.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Identiteit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Die zoektocht naar je persoonlijke identiteit moet je in een wereld vol onzekerheden doen: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Economisch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Politiek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Sociaal cultureel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Individueel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Global  village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Trein</a:t>
            </a:r>
          </a:p>
          <a:p>
            <a:r>
              <a:rPr lang="nl-NL" dirty="0" smtClean="0"/>
              <a:t>Auto</a:t>
            </a:r>
          </a:p>
          <a:p>
            <a:r>
              <a:rPr lang="nl-NL" dirty="0" smtClean="0"/>
              <a:t>Massamedia</a:t>
            </a:r>
          </a:p>
          <a:p>
            <a:r>
              <a:rPr lang="nl-NL" dirty="0" smtClean="0"/>
              <a:t>Internet </a:t>
            </a:r>
          </a:p>
          <a:p>
            <a:r>
              <a:rPr lang="nl-NL" dirty="0" smtClean="0"/>
              <a:t>Sociale media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De stroomversnelling van de globalisering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872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19056" cy="1332066"/>
          </a:xfrm>
        </p:spPr>
        <p:txBody>
          <a:bodyPr/>
          <a:lstStyle/>
          <a:p>
            <a:r>
              <a:rPr lang="nl-NL" dirty="0" smtClean="0"/>
              <a:t>          </a:t>
            </a:r>
            <a:r>
              <a:rPr lang="nl-NL" dirty="0" err="1" smtClean="0"/>
              <a:t>global</a:t>
            </a:r>
            <a:r>
              <a:rPr lang="nl-NL" dirty="0" smtClean="0"/>
              <a:t> village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Internationale verdragen</a:t>
            </a:r>
          </a:p>
          <a:p>
            <a:r>
              <a:rPr lang="nl-NL" dirty="0" smtClean="0"/>
              <a:t>Internationale rechtspraak</a:t>
            </a:r>
          </a:p>
          <a:p>
            <a:r>
              <a:rPr lang="nl-NL" dirty="0" smtClean="0"/>
              <a:t>Parlementen</a:t>
            </a:r>
          </a:p>
          <a:p>
            <a:r>
              <a:rPr lang="nl-NL" dirty="0" smtClean="0"/>
              <a:t>Economie (lees ook crisis)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Lang gezien als positieve 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531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vakkenlijn wordt afgetoetst met een KI- toets.</a:t>
            </a:r>
          </a:p>
          <a:p>
            <a:r>
              <a:rPr lang="nl-NL" dirty="0" smtClean="0"/>
              <a:t>Literatuur: wordt nader bekend gemaakt.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 Keerzijde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Massaconsumptie</a:t>
            </a:r>
          </a:p>
          <a:p>
            <a:r>
              <a:rPr lang="nl-NL" dirty="0" smtClean="0"/>
              <a:t>Milieuschade</a:t>
            </a:r>
          </a:p>
          <a:p>
            <a:r>
              <a:rPr lang="nl-NL" dirty="0" err="1" smtClean="0"/>
              <a:t>Ec</a:t>
            </a:r>
            <a:r>
              <a:rPr lang="nl-NL" dirty="0" smtClean="0"/>
              <a:t>. crises</a:t>
            </a:r>
          </a:p>
          <a:p>
            <a:r>
              <a:rPr lang="nl-NL" dirty="0" smtClean="0"/>
              <a:t>Massa-immigratie</a:t>
            </a:r>
          </a:p>
          <a:p>
            <a:r>
              <a:rPr lang="nl-NL" dirty="0" smtClean="0"/>
              <a:t>Verlies nationale autonomie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0810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Verlangen naar identiteit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Jong en oud</a:t>
            </a:r>
          </a:p>
          <a:p>
            <a:r>
              <a:rPr lang="nl-NL" dirty="0" smtClean="0"/>
              <a:t>Hoog en laag opgeleid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2390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233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760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582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371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515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460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642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59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thema     identiteit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8"/>
            <a:endParaRPr lang="nl-NL" sz="6000" dirty="0" smtClean="0"/>
          </a:p>
          <a:p>
            <a:pPr lvl="8">
              <a:buNone/>
            </a:pPr>
            <a:r>
              <a:rPr lang="nl-NL" sz="6000" dirty="0" smtClean="0"/>
              <a:t>W</a:t>
            </a:r>
          </a:p>
          <a:p>
            <a:pPr lvl="8">
              <a:buNone/>
            </a:pPr>
            <a:endParaRPr lang="nl-NL" sz="6000" dirty="0"/>
          </a:p>
          <a:p>
            <a:pPr lvl="8">
              <a:buNone/>
            </a:pPr>
            <a:r>
              <a:rPr lang="nl-NL" sz="6000" dirty="0" smtClean="0"/>
              <a:t>Wie ben ik?</a:t>
            </a:r>
          </a:p>
        </p:txBody>
      </p:sp>
      <p:pic>
        <p:nvPicPr>
          <p:cNvPr id="4" name="il_fi" descr="http://www.kennislink.nl/system/files/000/056/031/large/identiteit.jpg?127229533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2938788" cy="228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195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582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39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594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179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935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476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476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195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12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thema     identiteit 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Ben jij een Nederlander of Europeaan? </a:t>
            </a:r>
            <a:endParaRPr lang="nl-N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367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4849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889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083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540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4930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6273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2899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22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Identiteitspolitiek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 21 eeuw: voorbehouden aan minderheidsgroepen( etnisch,religieus of cultureel)</a:t>
            </a:r>
          </a:p>
          <a:p>
            <a:endParaRPr lang="nl-NL" dirty="0" smtClean="0"/>
          </a:p>
          <a:p>
            <a:r>
              <a:rPr lang="nl-NL" dirty="0" smtClean="0"/>
              <a:t>Vanaf 21 eeuw: nu het speerpunt van de (politieke strijd) dominante meerderheid.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Maatschappij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typeer jij de huidige samenleving? </a:t>
            </a:r>
          </a:p>
          <a:p>
            <a:endParaRPr lang="nl-NL" dirty="0" smtClean="0"/>
          </a:p>
          <a:p>
            <a:r>
              <a:rPr lang="nl-NL" dirty="0" smtClean="0"/>
              <a:t>Illustreer dit adhv 3 voorbeelden.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Wat vind jij een wenselijke samenleving?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Multiculturele samenleving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Paul Scheffer</a:t>
            </a:r>
            <a:r>
              <a:rPr lang="nl-NL" dirty="0" smtClean="0"/>
              <a:t> 'Het </a:t>
            </a:r>
            <a:r>
              <a:rPr lang="nl-NL" i="1" dirty="0" smtClean="0"/>
              <a:t>multiculturele drama</a:t>
            </a:r>
            <a:r>
              <a:rPr lang="nl-NL" dirty="0" smtClean="0"/>
              <a:t>'</a:t>
            </a:r>
            <a:br>
              <a:rPr lang="nl-NL" dirty="0" smtClean="0"/>
            </a:br>
            <a:r>
              <a:rPr lang="nl-NL" i="1" dirty="0" err="1" smtClean="0"/>
              <a:t>www.youtube.com</a:t>
            </a:r>
            <a:r>
              <a:rPr lang="nl-NL" i="1" dirty="0" smtClean="0"/>
              <a:t>/</a:t>
            </a:r>
            <a:r>
              <a:rPr lang="nl-NL" i="1" dirty="0" err="1" smtClean="0"/>
              <a:t>watch</a:t>
            </a:r>
            <a:r>
              <a:rPr lang="nl-NL" i="1" dirty="0" smtClean="0"/>
              <a:t>?v=</a:t>
            </a:r>
            <a:r>
              <a:rPr lang="nl-NL" i="1" dirty="0" err="1" smtClean="0"/>
              <a:t>Cp-QWGVFDog</a:t>
            </a:r>
            <a:r>
              <a:rPr lang="nl-NL" dirty="0" smtClean="0"/>
              <a:t> - </a:t>
            </a:r>
            <a:r>
              <a:rPr lang="nl-NL" dirty="0" smtClean="0">
                <a:hlinkClick r:id="rId2"/>
              </a:rPr>
              <a:t>more video »</a:t>
            </a:r>
            <a:r>
              <a:rPr lang="nl-NL" dirty="0" smtClean="0"/>
              <a:t>  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WRR 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3200" dirty="0" smtClean="0"/>
              <a:t>ID MET NL ID MET NL ID MET NL</a:t>
            </a:r>
          </a:p>
          <a:p>
            <a:pPr>
              <a:buNone/>
            </a:pPr>
            <a:r>
              <a:rPr lang="nl-NL" sz="3200" dirty="0" smtClean="0"/>
              <a:t>ID MET NL ID MET NL ID MET NL ID</a:t>
            </a:r>
          </a:p>
          <a:p>
            <a:pPr>
              <a:buNone/>
            </a:pPr>
            <a:r>
              <a:rPr lang="nl-NL" sz="3200" dirty="0" smtClean="0"/>
              <a:t>MET NL ID MET NL ID MET NL ID</a:t>
            </a:r>
          </a:p>
          <a:p>
            <a:pPr>
              <a:buNone/>
            </a:pPr>
            <a:r>
              <a:rPr lang="nl-NL" sz="3200" dirty="0" smtClean="0"/>
              <a:t>MET NL ID MET NL ID MET ID MET NL</a:t>
            </a:r>
          </a:p>
          <a:p>
            <a:pPr>
              <a:buNone/>
            </a:pPr>
            <a:r>
              <a:rPr lang="nl-NL" sz="3200" dirty="0" smtClean="0"/>
              <a:t>ID MET NL ID MET NL ID MET NL ID</a:t>
            </a:r>
          </a:p>
          <a:p>
            <a:pPr>
              <a:buNone/>
            </a:pPr>
            <a:r>
              <a:rPr lang="nl-NL" sz="3200" dirty="0" smtClean="0"/>
              <a:t>MET NL ID MET NL ID MET NL ID</a:t>
            </a:r>
          </a:p>
          <a:p>
            <a:pPr>
              <a:buNone/>
            </a:pPr>
            <a:r>
              <a:rPr lang="nl-NL" sz="3200" dirty="0" smtClean="0"/>
              <a:t>MET NL ID MET NL ID MET ID MET NL</a:t>
            </a:r>
          </a:p>
          <a:p>
            <a:pPr>
              <a:buNone/>
            </a:pPr>
            <a:r>
              <a:rPr lang="nl-NL" sz="3200" dirty="0" smtClean="0"/>
              <a:t>ID MET NL ID MET NL ID MET NL</a:t>
            </a:r>
          </a:p>
          <a:p>
            <a:pPr>
              <a:buNone/>
            </a:pPr>
            <a:r>
              <a:rPr lang="nl-NL" sz="3200" dirty="0" smtClean="0"/>
              <a:t>ID MET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WRR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ID MET </a:t>
            </a:r>
            <a:r>
              <a:rPr lang="nl-NL" dirty="0" smtClean="0"/>
              <a:t>NL: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    Probleemstelling: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Welke identificatieprocessen dragen bij aan de Nederlandse gemeenschap </a:t>
            </a:r>
            <a:r>
              <a:rPr lang="nl-NL" dirty="0" smtClean="0"/>
              <a:t>en welke ondermijnen haar, met name in de context van het cultureel diverser</a:t>
            </a:r>
          </a:p>
          <a:p>
            <a:pPr marL="0" indent="0">
              <a:buNone/>
            </a:pPr>
            <a:r>
              <a:rPr lang="nl-NL" dirty="0" smtClean="0"/>
              <a:t>worden </a:t>
            </a:r>
            <a:r>
              <a:rPr lang="nl-NL" dirty="0"/>
              <a:t>van de samenleving?</a:t>
            </a:r>
          </a:p>
        </p:txBody>
      </p:sp>
    </p:spTree>
    <p:extLst>
      <p:ext uri="{BB962C8B-B14F-4D97-AF65-F5344CB8AC3E}">
        <p14:creationId xmlns:p14="http://schemas.microsoft.com/office/powerpoint/2010/main" val="4386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440</Words>
  <Application>Microsoft Office PowerPoint</Application>
  <PresentationFormat>Diavoorstelling (4:3)</PresentationFormat>
  <Paragraphs>91</Paragraphs>
  <Slides>48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52" baseType="lpstr">
      <vt:lpstr>Arial</vt:lpstr>
      <vt:lpstr>Arial Black</vt:lpstr>
      <vt:lpstr>Calibri</vt:lpstr>
      <vt:lpstr>Essentieel</vt:lpstr>
      <vt:lpstr>MAA    ideale school     1    </vt:lpstr>
      <vt:lpstr>Toetsing </vt:lpstr>
      <vt:lpstr>Het thema     identiteit </vt:lpstr>
      <vt:lpstr>Het thema     identiteit   </vt:lpstr>
      <vt:lpstr>Identiteitspolitiek </vt:lpstr>
      <vt:lpstr>Maatschappij </vt:lpstr>
      <vt:lpstr>Multiculturele samenleving</vt:lpstr>
      <vt:lpstr>                     WRR  </vt:lpstr>
      <vt:lpstr>WRR </vt:lpstr>
      <vt:lpstr>                     WRR</vt:lpstr>
      <vt:lpstr>          Globalisering </vt:lpstr>
      <vt:lpstr>        Europianisering</vt:lpstr>
      <vt:lpstr>          Individualisering</vt:lpstr>
      <vt:lpstr>        Multiculturele samenleving</vt:lpstr>
      <vt:lpstr>          jongeren anno 2011</vt:lpstr>
      <vt:lpstr>                    2011</vt:lpstr>
      <vt:lpstr>                     Identiteit  </vt:lpstr>
      <vt:lpstr>    Global  village</vt:lpstr>
      <vt:lpstr>          global village</vt:lpstr>
      <vt:lpstr>                      Keerzijde </vt:lpstr>
      <vt:lpstr>       Verlangen naar identiteit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Hogeschool Edith Stein /OCT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    MAA    vakken lijn     1</dc:title>
  <dc:creator>kramer</dc:creator>
  <cp:lastModifiedBy>Ruud Kramer</cp:lastModifiedBy>
  <cp:revision>48</cp:revision>
  <dcterms:created xsi:type="dcterms:W3CDTF">2010-10-04T08:41:12Z</dcterms:created>
  <dcterms:modified xsi:type="dcterms:W3CDTF">2017-11-17T11:32:12Z</dcterms:modified>
</cp:coreProperties>
</file>