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76" r:id="rId7"/>
    <p:sldId id="258" r:id="rId8"/>
    <p:sldId id="277" r:id="rId9"/>
    <p:sldId id="259" r:id="rId10"/>
    <p:sldId id="260" r:id="rId11"/>
    <p:sldId id="261" r:id="rId12"/>
    <p:sldId id="263" r:id="rId13"/>
    <p:sldId id="264" r:id="rId14"/>
    <p:sldId id="278" r:id="rId15"/>
    <p:sldId id="279" r:id="rId16"/>
    <p:sldId id="280" r:id="rId17"/>
    <p:sldId id="281" r:id="rId18"/>
    <p:sldId id="282" r:id="rId19"/>
    <p:sldId id="265" r:id="rId20"/>
    <p:sldId id="284" r:id="rId21"/>
    <p:sldId id="283" r:id="rId22"/>
    <p:sldId id="285" r:id="rId23"/>
    <p:sldId id="274" r:id="rId24"/>
    <p:sldId id="273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2"/>
            <a:ext cx="9143997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08" y="5460765"/>
            <a:ext cx="2844000" cy="11003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87665F-62CD-4131-9BD9-8FAAA949A596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</a:t>
            </a:r>
          </a:p>
        </p:txBody>
      </p:sp>
    </p:spTree>
    <p:extLst>
      <p:ext uri="{BB962C8B-B14F-4D97-AF65-F5344CB8AC3E}">
        <p14:creationId xmlns:p14="http://schemas.microsoft.com/office/powerpoint/2010/main" val="141438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60000" y="0"/>
            <a:ext cx="608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CA3E53-5B4D-4516-A012-0ACC23A0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710D2C9-CBE6-4CD7-81BB-91DEE2FE3712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(groen+2/3 foto)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4AFB52-6948-4584-BF1A-9EF4B509F6F2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FF9F9F41-419C-4252-BF39-9154B98B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26000"/>
            <a:ext cx="2335453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D2545BC5-7FA5-4227-AB85-3C9DE165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764000"/>
            <a:ext cx="2335453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BAFDF8-E5DD-4CCE-84B2-D3E6040B2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09" y="6201364"/>
            <a:ext cx="1151317" cy="4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in.</a:t>
            </a:r>
          </a:p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1" hasCustomPrompt="1"/>
          </p:nvPr>
        </p:nvSpPr>
        <p:spPr>
          <a:xfrm>
            <a:off x="302400" y="6202800"/>
            <a:ext cx="1152000" cy="44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A0FC10C-51FD-48AC-8E44-C7B7CA676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817D2C3-502A-4EA4-8566-1A465E14F8A4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Grote foto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593BE0-C4F0-4143-9FD1-984DDA0BA4A2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112485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175" y="4406902"/>
            <a:ext cx="7813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3239" y="2906713"/>
            <a:ext cx="78127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D60296-2A65-4A38-BB67-4A38E7380A8E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75051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7" y="1736727"/>
            <a:ext cx="3744000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1" y="1736727"/>
            <a:ext cx="3744913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3238" y="1026000"/>
            <a:ext cx="7812762" cy="66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5EE97F-CAC9-44A7-ACC8-8F1AF103AAD4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van twee</a:t>
            </a:r>
          </a:p>
        </p:txBody>
      </p:sp>
    </p:spTree>
    <p:extLst>
      <p:ext uri="{BB962C8B-B14F-4D97-AF65-F5344CB8AC3E}">
        <p14:creationId xmlns:p14="http://schemas.microsoft.com/office/powerpoint/2010/main" val="19999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04000" y="1736725"/>
            <a:ext cx="3744000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000" y="2174877"/>
            <a:ext cx="3744000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2" y="1736725"/>
            <a:ext cx="3744912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1" y="2174877"/>
            <a:ext cx="3744912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31D87E-EA1A-432A-AFBF-FF7B5E69CE19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vergelijking</a:t>
            </a:r>
          </a:p>
        </p:txBody>
      </p:sp>
    </p:spTree>
    <p:extLst>
      <p:ext uri="{BB962C8B-B14F-4D97-AF65-F5344CB8AC3E}">
        <p14:creationId xmlns:p14="http://schemas.microsoft.com/office/powerpoint/2010/main" val="283816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03238" y="1026000"/>
            <a:ext cx="7812762" cy="66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ADD9A8-7A38-4589-B5A1-997790D855A2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190189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14762-C25A-44C2-B67B-1AC52F962445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206037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016001"/>
            <a:ext cx="2962275" cy="720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1016001"/>
            <a:ext cx="4741863" cy="4897439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3239" y="1736725"/>
            <a:ext cx="2962275" cy="42189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A9401F-A3DE-42D3-875C-47649ABF2D48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760142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68411"/>
            <a:ext cx="5486400" cy="41591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C40B75-09AC-4745-A84A-CD342AFBE385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Afbeelding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1533191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7719-FBF2-4A43-80A6-39DAB3BB93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95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6168683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1391" y="2642"/>
            <a:ext cx="3039562" cy="68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1" y="4107319"/>
            <a:ext cx="513000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001" y="4467095"/>
            <a:ext cx="512951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62E955-F76A-4DE8-A1BB-8B59F2C0B567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TITELDIA-GROEN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A9597E-956D-4D57-9D06-941C499C5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8" y="5461200"/>
            <a:ext cx="2842299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EDE-4A0E-4032-BD1E-659E30774E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88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63DF-7C2D-49FD-9C46-238A6A3523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49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ECD00-B275-48C0-8A27-1F13F04DFC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74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"/>
            <a:ext cx="615260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30456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4000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2" y="4107319"/>
            <a:ext cx="513049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4467095"/>
            <a:ext cx="51300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5EA6FD-E97F-4986-9799-2ECD1E27763E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CE6B724-6B58-4515-B463-84D4E794F73B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 MET FOTO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A633788-D1DC-40FF-AC78-F00B29E9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0B473E5-B279-4069-915B-AC8E4B347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08" y="5461200"/>
            <a:ext cx="2844000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8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CAAD80-5083-4E39-80FC-83B1EBE8A588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</a:t>
            </a:r>
          </a:p>
        </p:txBody>
      </p:sp>
    </p:spTree>
    <p:extLst>
      <p:ext uri="{BB962C8B-B14F-4D97-AF65-F5344CB8AC3E}">
        <p14:creationId xmlns:p14="http://schemas.microsoft.com/office/powerpoint/2010/main" val="191639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31A57E-AFC2-43F7-8E0B-1D68531D3ABF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(wit)</a:t>
            </a:r>
          </a:p>
        </p:txBody>
      </p:sp>
    </p:spTree>
    <p:extLst>
      <p:ext uri="{BB962C8B-B14F-4D97-AF65-F5344CB8AC3E}">
        <p14:creationId xmlns:p14="http://schemas.microsoft.com/office/powerpoint/2010/main" val="427148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892B8C9-9FB2-4773-A4FB-95DC8AA47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30456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026000"/>
            <a:ext cx="5342149" cy="66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239" y="1764000"/>
            <a:ext cx="5342149" cy="414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A595EE6-BDA6-43DD-955F-79046DE607D5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(wit+1/3 foto)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01B3A5-8377-4B71-A937-626F33B98E40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169653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60000" y="0"/>
            <a:ext cx="608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36CC0B-F7B7-45EE-B9C4-FAA705A6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4520427-BA8E-4D38-95EF-C9120025EE09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(wit+2/3 foto)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91B585-5B73-4E04-A602-3046B798295A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20EA9A-A92D-4E84-994E-D6AA8EB0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26000"/>
            <a:ext cx="2335453" cy="666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9F2470E-613B-4DEB-8EB5-78C15AC5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764000"/>
            <a:ext cx="2335453" cy="414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EBFDE8-B5CE-401E-8469-26933AAE4F33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752C1E-0B1F-4B7B-AF83-7957BCD65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09" y="6201364"/>
            <a:ext cx="1151317" cy="4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1026000"/>
            <a:ext cx="5342149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239" y="1764000"/>
            <a:ext cx="5342149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3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69026" y="0"/>
            <a:ext cx="297497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4D6749-6C40-4197-B0D8-258579FC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8602" y="3048112"/>
            <a:ext cx="533400" cy="65722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C1CB270-3104-4523-AB85-86B0C678E631}"/>
              </a:ext>
            </a:extLst>
          </p:cNvPr>
          <p:cNvSpPr txBox="1"/>
          <p:nvPr/>
        </p:nvSpPr>
        <p:spPr>
          <a:xfrm>
            <a:off x="3283406" y="-237020"/>
            <a:ext cx="2591614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(groen+1/3 foto)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9DDC7B2-D97B-45C9-A76B-F2ED4D372812}"/>
              </a:ext>
            </a:extLst>
          </p:cNvPr>
          <p:cNvSpPr txBox="1"/>
          <p:nvPr/>
        </p:nvSpPr>
        <p:spPr>
          <a:xfrm>
            <a:off x="9421509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5577EB8-FA97-4897-9027-F38C737D8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09" y="6201364"/>
            <a:ext cx="1151317" cy="4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4000" y="1026000"/>
            <a:ext cx="7812000" cy="66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4000" y="1764000"/>
            <a:ext cx="7812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401358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A7E1DEB5-2D38-425F-9EF9-1698CFA3CDD5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744A0D-99A2-49BA-9DEE-C6EDF5A3C626}"/>
              </a:ext>
            </a:extLst>
          </p:cNvPr>
          <p:cNvSpPr txBox="1"/>
          <p:nvPr/>
        </p:nvSpPr>
        <p:spPr>
          <a:xfrm>
            <a:off x="-2241155" y="-36000"/>
            <a:ext cx="2088000" cy="6505099"/>
          </a:xfrm>
          <a:prstGeom prst="roundRect">
            <a:avLst>
              <a:gd name="adj" fmla="val 5780"/>
            </a:avLst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50673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START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nieuwe DIA INVOEGEN</a:t>
            </a:r>
          </a:p>
          <a:p>
            <a:pPr marL="5365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Nieuwe Dia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kies de gewenste dia-indeling.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DIA-INDEling 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dia waarvan je de dia-indeling wilt wijzigen.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Indeling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gewenste indeling.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DIA-INDELING HERSTELLEN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kan gebeuren dat je de tekst- of fotovakken per ongeluk hebt verplaatst, waardoor ze niet meer op de juiste positie staan.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 dit door op de knop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Opnieuw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instellen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klikken.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KOPIËREN VANUIT EEN OUDE PRESENTATIE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geen complete dia’s kopiëren vanuit presentaties met een </a:t>
            </a:r>
            <a:r>
              <a:rPr lang="nl-NL" sz="900" u="sng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opmaak. Voeg in dat geval een nieuwe dia in en kopieer de tekst vanuit de ‘oude’ presentatie naar de nieuwe dia. Gebruik hieroor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Plakken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kies de optie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Alleen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tekst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behouden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kern="1200" baseline="0" noProof="1">
              <a:solidFill>
                <a:srgbClr val="515F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FC3A0A54-C8A0-4FB5-A0B6-F97E40D12F3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1359789"/>
            <a:ext cx="428625" cy="65722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2D541C83-9970-448E-A85B-F0E857F14E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6262927"/>
            <a:ext cx="1457325" cy="523875"/>
          </a:xfrm>
          <a:prstGeom prst="rect">
            <a:avLst/>
          </a:prstGeom>
        </p:spPr>
      </p:pic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C728C69-863C-40F8-B554-D4D7317B8C00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417F1946-6DBB-4485-A9D6-CEED00C9B644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70DFAA48-ABC5-4889-A1B0-193D37C4C9D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8" t="26168" r="1250" b="15996"/>
          <a:stretch/>
        </p:blipFill>
        <p:spPr>
          <a:xfrm>
            <a:off x="-2115503" y="235998"/>
            <a:ext cx="1691640" cy="6776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0BA8AB6-659B-4C1B-8D41-1A1E7DF9F2B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68" y="6201364"/>
            <a:ext cx="1152000" cy="4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239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Opdracht en visie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LBV Virtuele school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Sander Kamphuis &amp; Tessa Heethaar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Bijeenkomst 3</a:t>
            </a:r>
          </a:p>
        </p:txBody>
      </p:sp>
    </p:spTree>
    <p:extLst>
      <p:ext uri="{BB962C8B-B14F-4D97-AF65-F5344CB8AC3E}">
        <p14:creationId xmlns:p14="http://schemas.microsoft.com/office/powerpoint/2010/main" val="379845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Bildung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6" y="332656"/>
            <a:ext cx="3384376" cy="93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9773"/>
            <a:ext cx="4351515" cy="435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73422"/>
            <a:ext cx="389630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4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92" y="1925322"/>
            <a:ext cx="4775199" cy="47751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Wat is de pedagogische opdracht van een school?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Pedagogische opdracht: Wat wil je kinderen aan het einde van groep 8 uiteindelijk meegeven?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willekeurige groepen komen tot een uitspraak in maximaal drie zinnen.</a:t>
            </a:r>
          </a:p>
        </p:txBody>
      </p:sp>
    </p:spTree>
    <p:extLst>
      <p:ext uri="{BB962C8B-B14F-4D97-AF65-F5344CB8AC3E}">
        <p14:creationId xmlns:p14="http://schemas.microsoft.com/office/powerpoint/2010/main" val="22010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13" y="5034283"/>
            <a:ext cx="1590348" cy="15903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907" y="511227"/>
            <a:ext cx="7812000" cy="666000"/>
          </a:xfrm>
        </p:spPr>
        <p:txBody>
          <a:bodyPr/>
          <a:lstStyle/>
          <a:p>
            <a:r>
              <a:rPr lang="nl-NL" dirty="0"/>
              <a:t>Wat is de pedagogische opdracht van een school?</a:t>
            </a:r>
          </a:p>
        </p:txBody>
      </p:sp>
    </p:spTree>
    <p:extLst>
      <p:ext uri="{BB962C8B-B14F-4D97-AF65-F5344CB8AC3E}">
        <p14:creationId xmlns:p14="http://schemas.microsoft.com/office/powerpoint/2010/main" val="387205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levensbeschouwing?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71" y="1692000"/>
            <a:ext cx="4511857" cy="4511857"/>
          </a:xfrm>
        </p:spPr>
      </p:pic>
    </p:spTree>
    <p:extLst>
      <p:ext uri="{BB962C8B-B14F-4D97-AF65-F5344CB8AC3E}">
        <p14:creationId xmlns:p14="http://schemas.microsoft.com/office/powerpoint/2010/main" val="87888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Levensbeschouwing en moraal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Norm</a:t>
            </a:r>
            <a:r>
              <a:rPr lang="nl-NL" dirty="0"/>
              <a:t> = een gedragsregel die helpt </a:t>
            </a:r>
          </a:p>
          <a:p>
            <a:pPr marL="0" indent="0">
              <a:buNone/>
            </a:pPr>
            <a:r>
              <a:rPr lang="nl-NL" dirty="0"/>
              <a:t>    om een waarde te bereiken </a:t>
            </a:r>
          </a:p>
          <a:p>
            <a:pPr marL="0" indent="0">
              <a:buNone/>
            </a:pPr>
            <a:r>
              <a:rPr lang="nl-NL" dirty="0"/>
              <a:t>   (bijv. Je moet niet roken)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Waarde</a:t>
            </a:r>
            <a:r>
              <a:rPr lang="nl-NL" dirty="0"/>
              <a:t> = dat wat je écht belangrijk vindt  </a:t>
            </a:r>
          </a:p>
          <a:p>
            <a:pPr marL="0" indent="0">
              <a:buNone/>
            </a:pPr>
            <a:r>
              <a:rPr lang="nl-NL" dirty="0"/>
              <a:t>   (bijv. gezondheid)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endParaRPr lang="nl-NL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b="1" dirty="0"/>
              <a:t>Levensbeschouwing </a:t>
            </a:r>
            <a:r>
              <a:rPr lang="nl-NL" dirty="0"/>
              <a:t>= gaat over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/>
              <a:t>    de uiteindelijke zin van je leven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dirty="0">
                <a:sym typeface="Wingdings" panose="05000000000000000000" pitchFamily="2" charset="2"/>
              </a:rPr>
              <a:t>     drijfveren</a:t>
            </a:r>
            <a:endParaRPr lang="nl-NL" b="1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85737-EF05-EC43-9BE3-62ECC4535E35}" type="slidenum">
              <a:rPr lang="en-US" smtClean="0"/>
              <a:t>14</a:t>
            </a:fld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5430252" y="4259999"/>
            <a:ext cx="3334871" cy="1541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882313" y="2923368"/>
            <a:ext cx="2499687" cy="12345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201219" y="1692000"/>
            <a:ext cx="1867016" cy="1098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480000" y="1988668"/>
            <a:ext cx="124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Normen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473899" y="3295542"/>
            <a:ext cx="124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Waarden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882313" y="4822233"/>
            <a:ext cx="2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Levensbeschouwing</a:t>
            </a:r>
          </a:p>
        </p:txBody>
      </p:sp>
    </p:spTree>
    <p:extLst>
      <p:ext uri="{BB962C8B-B14F-4D97-AF65-F5344CB8AC3E}">
        <p14:creationId xmlns:p14="http://schemas.microsoft.com/office/powerpoint/2010/main" val="1772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266" y="545093"/>
            <a:ext cx="7812000" cy="66600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waarden vind je belangrijk voor jouw school?</a:t>
            </a:r>
            <a:br>
              <a:rPr lang="nl-NL" dirty="0"/>
            </a:br>
            <a:r>
              <a:rPr lang="nl-NL" dirty="0"/>
              <a:t>(denk ook aan de pedagogische opdracht)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33" y="4983903"/>
            <a:ext cx="1653963" cy="1653963"/>
          </a:xfrm>
        </p:spPr>
      </p:pic>
    </p:spTree>
    <p:extLst>
      <p:ext uri="{BB962C8B-B14F-4D97-AF65-F5344CB8AC3E}">
        <p14:creationId xmlns:p14="http://schemas.microsoft.com/office/powerpoint/2010/main" val="318153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de school </a:t>
            </a:r>
            <a:r>
              <a:rPr lang="en-US" dirty="0" err="1"/>
              <a:t>spelen</a:t>
            </a: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?</a:t>
            </a:r>
            <a:endParaRPr lang="nl-NL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7" name="Picture 4" descr="NEW3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000" y="1691999"/>
            <a:ext cx="2987880" cy="2173683"/>
          </a:xfrm>
          <a:noFill/>
        </p:spPr>
      </p:pic>
      <p:sp>
        <p:nvSpPr>
          <p:cNvPr id="215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7171" y="1691999"/>
            <a:ext cx="4173537" cy="415925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stelling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de school in? (</a:t>
            </a:r>
            <a:r>
              <a:rPr lang="en-US" dirty="0" err="1"/>
              <a:t>levensbeschouwelijk</a:t>
            </a:r>
            <a:r>
              <a:rPr lang="en-US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Van </a:t>
            </a:r>
            <a:r>
              <a:rPr lang="en-US" dirty="0" err="1"/>
              <a:t>vroeger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verzuiling</a:t>
            </a:r>
            <a:r>
              <a:rPr lang="en-US" dirty="0"/>
              <a:t>:</a:t>
            </a:r>
          </a:p>
          <a:p>
            <a:pPr marL="0" indent="0" eaLnBrk="1" hangingPunct="1">
              <a:buNone/>
            </a:pPr>
            <a:r>
              <a:rPr lang="en-US" dirty="0" err="1"/>
              <a:t>Bijzonder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of </a:t>
            </a:r>
            <a:r>
              <a:rPr lang="en-US" dirty="0" err="1"/>
              <a:t>openbaar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024336" cy="19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13" y="4759409"/>
            <a:ext cx="3432097" cy="22891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 in Nederland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Bijzonder onderwijs: vanuit een bepaalde levensbeschouwing of onderwijskundige visie</a:t>
            </a:r>
          </a:p>
          <a:p>
            <a:pPr marL="0" indent="0">
              <a:buNone/>
            </a:pPr>
            <a:r>
              <a:rPr lang="nl-NL" dirty="0"/>
              <a:t>	1. </a:t>
            </a:r>
            <a:r>
              <a:rPr lang="nl-NL" dirty="0">
                <a:solidFill>
                  <a:srgbClr val="0070C0"/>
                </a:solidFill>
              </a:rPr>
              <a:t>Confessioneel bijzonder: </a:t>
            </a:r>
            <a:r>
              <a:rPr lang="nl-NL" dirty="0"/>
              <a:t>waarden (en normen) komen uit 	een bepaalde levensbeschouwelijke traditie. </a:t>
            </a:r>
          </a:p>
          <a:p>
            <a:pPr marL="0" indent="0">
              <a:buNone/>
            </a:pPr>
            <a:r>
              <a:rPr lang="nl-NL" dirty="0"/>
              <a:t>	Bijv. Katholieke 	scholen, pc scholen, islamitische scholen, 	joodse scholen, hindoeïstische scholen.</a:t>
            </a:r>
          </a:p>
          <a:p>
            <a:pPr marL="0" indent="0">
              <a:buNone/>
            </a:pPr>
            <a:r>
              <a:rPr lang="nl-NL" dirty="0"/>
              <a:t>	2. </a:t>
            </a:r>
            <a:r>
              <a:rPr lang="nl-NL" dirty="0">
                <a:solidFill>
                  <a:srgbClr val="0070C0"/>
                </a:solidFill>
              </a:rPr>
              <a:t>Algemeen bijzonder</a:t>
            </a:r>
            <a:r>
              <a:rPr lang="nl-NL" dirty="0"/>
              <a:t>: de school is opgericht vanuit een 	specifieke visie op onderwijs.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Openbaar onderwijs: van de overheid. </a:t>
            </a:r>
          </a:p>
          <a:p>
            <a:pPr marL="0" indent="0">
              <a:buNone/>
            </a:pPr>
            <a:r>
              <a:rPr lang="nl-NL" dirty="0"/>
              <a:t>	Kernwaarden: Gelijkwaardigheid, vrijheid en ontmoeting.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663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Didactisch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betekenen de gekozen pedagogische opdracht en de levensbeschouwelijke visie van de school, voor het didactisch handelen?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91" y="2646005"/>
            <a:ext cx="5040515" cy="317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1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Organisatorisch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betekenen de gekozen pedagogische opdracht en de levensbeschouwelijke visie van de school en de keuzes in het didactisch handelen voor de </a:t>
            </a:r>
            <a:r>
              <a:rPr lang="nl-NL" dirty="0" err="1"/>
              <a:t>oragisatie</a:t>
            </a:r>
            <a:r>
              <a:rPr lang="nl-NL" dirty="0"/>
              <a:t> en de inrichting van jullie school?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66" y="2886141"/>
            <a:ext cx="4894235" cy="36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5" y="67253"/>
            <a:ext cx="2422679" cy="16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56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87" y="287707"/>
            <a:ext cx="7812000" cy="66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Ideale school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4000" y="785707"/>
            <a:ext cx="7812000" cy="511829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De </a:t>
            </a:r>
            <a:r>
              <a:rPr lang="en-US" dirty="0" err="1"/>
              <a:t>basisschool</a:t>
            </a:r>
            <a:r>
              <a:rPr lang="en-US" dirty="0"/>
              <a:t> in de </a:t>
            </a:r>
            <a:r>
              <a:rPr lang="en-US" dirty="0" err="1"/>
              <a:t>samenleving</a:t>
            </a:r>
            <a:r>
              <a:rPr lang="en-US" dirty="0"/>
              <a:t> van NU!</a:t>
            </a:r>
            <a:endParaRPr lang="nl-NL" dirty="0"/>
          </a:p>
        </p:txBody>
      </p:sp>
      <p:pic>
        <p:nvPicPr>
          <p:cNvPr id="12292" name="Picture 4" descr="986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27760"/>
            <a:ext cx="906042" cy="11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451706"/>
            <a:ext cx="5858933" cy="49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0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859" y="434329"/>
            <a:ext cx="7812000" cy="666000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Vragen???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51" y="1100329"/>
            <a:ext cx="5394960" cy="5394960"/>
          </a:xfrm>
        </p:spPr>
      </p:pic>
    </p:spTree>
    <p:extLst>
      <p:ext uri="{BB962C8B-B14F-4D97-AF65-F5344CB8AC3E}">
        <p14:creationId xmlns:p14="http://schemas.microsoft.com/office/powerpoint/2010/main" val="108405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5257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Ideals are like stars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will not succeed in touching them with your hands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but like the seafaring man on the deserts of waters,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choose them as your guides;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And following them</a:t>
            </a:r>
          </a:p>
          <a:p>
            <a:pPr>
              <a:spcBef>
                <a:spcPct val="50000"/>
              </a:spcBef>
            </a:pPr>
            <a:r>
              <a:rPr lang="nl-NL" sz="2800" b="1">
                <a:solidFill>
                  <a:schemeClr val="bg1"/>
                </a:solidFill>
                <a:latin typeface="Bookman Old Style" pitchFamily="18" charset="0"/>
              </a:rPr>
              <a:t>You will reach your destiny</a:t>
            </a:r>
          </a:p>
        </p:txBody>
      </p:sp>
    </p:spTree>
    <p:extLst>
      <p:ext uri="{BB962C8B-B14F-4D97-AF65-F5344CB8AC3E}">
        <p14:creationId xmlns:p14="http://schemas.microsoft.com/office/powerpoint/2010/main" val="166612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is een school?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 2" pitchFamily="18" charset="2"/>
              <a:buNone/>
            </a:pPr>
            <a:r>
              <a:rPr lang="nl-NL" altLang="en-US" sz="3600" dirty="0"/>
              <a:t>“De school is niet enkel een leerinstituut maar ook een vormingsinstituut. </a:t>
            </a:r>
          </a:p>
          <a:p>
            <a:pPr>
              <a:buFont typeface="Wingdings 2" pitchFamily="18" charset="2"/>
              <a:buNone/>
            </a:pPr>
            <a:r>
              <a:rPr lang="nl-NL" altLang="en-US" sz="3600" dirty="0"/>
              <a:t>De school heeft vooral ook de ontwikkeling van heel de mens in het oog te houden.”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8" y="4630522"/>
            <a:ext cx="2926080" cy="22274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08" y="284939"/>
            <a:ext cx="2483672" cy="33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 school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tijd</a:t>
            </a:r>
            <a:endParaRPr lang="nl-NL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4306483"/>
            <a:ext cx="8229600" cy="2187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/>
              <a:t>Waar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de school in </a:t>
            </a: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tijd</a:t>
            </a:r>
            <a:r>
              <a:rPr lang="en-US" sz="2400" dirty="0"/>
              <a:t> </a:t>
            </a:r>
            <a:r>
              <a:rPr lang="en-US" sz="2400" dirty="0" err="1"/>
              <a:t>mee</a:t>
            </a:r>
            <a:r>
              <a:rPr lang="en-US" sz="2400" dirty="0"/>
              <a:t> te </a:t>
            </a:r>
            <a:r>
              <a:rPr lang="en-US" sz="2400" dirty="0" err="1"/>
              <a:t>maken</a:t>
            </a:r>
            <a:r>
              <a:rPr lang="en-US" sz="2400" dirty="0"/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2" y="1700807"/>
            <a:ext cx="3269257" cy="245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08" y="5055741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672408" cy="24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8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3224462" y="2805076"/>
            <a:ext cx="2860079" cy="11825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797215" y="2951052"/>
            <a:ext cx="1847314" cy="16340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000" b="0" dirty="0">
                <a:solidFill>
                  <a:schemeClr val="tx1"/>
                </a:solidFill>
              </a:rPr>
              <a:t>Met wie heeft de school in deze tijd allemaal te maken?</a:t>
            </a:r>
          </a:p>
        </p:txBody>
      </p:sp>
    </p:spTree>
    <p:extLst>
      <p:ext uri="{BB962C8B-B14F-4D97-AF65-F5344CB8AC3E}">
        <p14:creationId xmlns:p14="http://schemas.microsoft.com/office/powerpoint/2010/main" val="302598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Woordweb</a:t>
            </a:r>
            <a:endParaRPr lang="nl-NL" dirty="0"/>
          </a:p>
        </p:txBody>
      </p:sp>
      <p:grpSp>
        <p:nvGrpSpPr>
          <p:cNvPr id="2" name="Diagram 3"/>
          <p:cNvGrpSpPr>
            <a:grpSpLocks/>
          </p:cNvGrpSpPr>
          <p:nvPr/>
        </p:nvGrpSpPr>
        <p:grpSpPr bwMode="auto">
          <a:xfrm>
            <a:off x="1449494" y="629920"/>
            <a:ext cx="9177203" cy="5009557"/>
            <a:chOff x="288" y="1017"/>
            <a:chExt cx="5184" cy="2832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298" y="2096"/>
              <a:ext cx="292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671" y="1592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Overheid</a:t>
              </a: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298" y="2600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671" y="2600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Personeel</a:t>
              </a: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>
              <a:off x="2880" y="2767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544" y="3104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Kinderen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170" y="2600"/>
              <a:ext cx="29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3417" y="2600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Andere externen</a:t>
              </a: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 flipV="1">
              <a:off x="3170" y="2096"/>
              <a:ext cx="292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417" y="1592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kerk</a:t>
              </a: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2880" y="1760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2544" y="1088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Ouders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" name="_s1040"/>
            <p:cNvSpPr>
              <a:spLocks noChangeArrowheads="1"/>
            </p:cNvSpPr>
            <p:nvPr/>
          </p:nvSpPr>
          <p:spPr bwMode="auto">
            <a:xfrm>
              <a:off x="2544" y="2097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sng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SCHOOL</a:t>
              </a:r>
              <a:endParaRPr kumimoji="0" lang="nl-NL" sz="12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9" y="2576284"/>
            <a:ext cx="2796787" cy="121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4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30" y="7281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 school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stelling</a:t>
            </a:r>
            <a:r>
              <a:rPr lang="en-US" dirty="0"/>
              <a:t> in</a:t>
            </a:r>
            <a:endParaRPr lang="nl-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4211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Positie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 in die </a:t>
            </a:r>
            <a:r>
              <a:rPr lang="en-US" dirty="0" err="1"/>
              <a:t>samenleving</a:t>
            </a:r>
            <a:r>
              <a:rPr lang="en-US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in: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  <a:p>
            <a:pPr marL="533400" indent="-533400" eaLnBrk="1" fontAlgn="auto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dirty="0" err="1"/>
              <a:t>Pedagogisch</a:t>
            </a:r>
            <a:r>
              <a:rPr lang="en-US" dirty="0"/>
              <a:t>/</a:t>
            </a:r>
            <a:r>
              <a:rPr lang="en-US" dirty="0" err="1"/>
              <a:t>onderwijskundig</a:t>
            </a:r>
            <a:endParaRPr lang="en-US" dirty="0"/>
          </a:p>
          <a:p>
            <a:pPr marL="533400" indent="-533400" eaLnBrk="1" fontAlgn="auto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b="1" dirty="0" err="1"/>
              <a:t>Levensbeschouwelijk</a:t>
            </a:r>
            <a:endParaRPr lang="en-US" dirty="0"/>
          </a:p>
          <a:p>
            <a:pPr marL="533400" indent="-533400" eaLnBrk="1" fontAlgn="auto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dirty="0" err="1"/>
              <a:t>Didactisch</a:t>
            </a:r>
            <a:endParaRPr lang="en-US" dirty="0"/>
          </a:p>
          <a:p>
            <a:pPr marL="533400" indent="-533400" eaLnBrk="1" fontAlgn="auto" hangingPunct="1">
              <a:spcAft>
                <a:spcPts val="1200"/>
              </a:spcAft>
              <a:buFontTx/>
              <a:buAutoNum type="arabicPeriod"/>
              <a:defRPr/>
            </a:pPr>
            <a:r>
              <a:rPr lang="en-US" dirty="0" err="1"/>
              <a:t>Organisatie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err="1"/>
              <a:t>Vroeger</a:t>
            </a:r>
            <a:r>
              <a:rPr lang="en-US" b="1" dirty="0"/>
              <a:t> en nu?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nl-NL" dirty="0"/>
          </a:p>
        </p:txBody>
      </p:sp>
      <p:pic>
        <p:nvPicPr>
          <p:cNvPr id="20484" name="Picture 4" descr="413439328_3a03532b63_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3889" y="2393117"/>
            <a:ext cx="2732061" cy="3525241"/>
          </a:xfrm>
          <a:noFill/>
        </p:spPr>
      </p:pic>
    </p:spTree>
    <p:extLst>
      <p:ext uri="{BB962C8B-B14F-4D97-AF65-F5344CB8AC3E}">
        <p14:creationId xmlns:p14="http://schemas.microsoft.com/office/powerpoint/2010/main" val="259303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Ontwikkelingen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737149" cy="469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9"/>
            <a:ext cx="38276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8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21st </a:t>
            </a:r>
            <a:r>
              <a:rPr lang="nl-NL" dirty="0" err="1"/>
              <a:t>Century</a:t>
            </a:r>
            <a:r>
              <a:rPr lang="nl-NL" dirty="0"/>
              <a:t> Skills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844824"/>
            <a:ext cx="419329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42" y="2120838"/>
            <a:ext cx="3524234" cy="35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34322"/>
      </p:ext>
    </p:extLst>
  </p:cSld>
  <p:clrMapOvr>
    <a:masterClrMapping/>
  </p:clrMapOvr>
</p:sld>
</file>

<file path=ppt/theme/theme1.xml><?xml version="1.0" encoding="utf-8"?>
<a:theme xmlns:a="http://schemas.openxmlformats.org/drawingml/2006/main" name="Saxion_4-3-NL">
  <a:themeElements>
    <a:clrScheme name="Saxion">
      <a:dk1>
        <a:sysClr val="windowText" lastClr="000000"/>
      </a:dk1>
      <a:lt1>
        <a:sysClr val="window" lastClr="FFFFFF"/>
      </a:lt1>
      <a:dk2>
        <a:srgbClr val="009C82"/>
      </a:dk2>
      <a:lt2>
        <a:srgbClr val="F2F2F2"/>
      </a:lt2>
      <a:accent1>
        <a:srgbClr val="009C82"/>
      </a:accent1>
      <a:accent2>
        <a:srgbClr val="C6C5BF"/>
      </a:accent2>
      <a:accent3>
        <a:srgbClr val="85CEE4"/>
      </a:accent3>
      <a:accent4>
        <a:srgbClr val="009C82"/>
      </a:accent4>
      <a:accent5>
        <a:srgbClr val="C6C5BF"/>
      </a:accent5>
      <a:accent6>
        <a:srgbClr val="85CEE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xion_4-3-NL" id="{0D7A4EB6-DC02-43EE-BC77-643A24874AB3}" vid="{BF99AC7D-A958-429E-A899-D4D488EF86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F186CB4C3E24897206F2C35F91050" ma:contentTypeVersion="10" ma:contentTypeDescription="Een nieuw document maken." ma:contentTypeScope="" ma:versionID="f30795fcde60534909e7029d73121ada">
  <xsd:schema xmlns:xsd="http://www.w3.org/2001/XMLSchema" xmlns:xs="http://www.w3.org/2001/XMLSchema" xmlns:p="http://schemas.microsoft.com/office/2006/metadata/properties" xmlns:ns2="19e9353b-672b-48d7-b040-ea841e1a13c0" xmlns:ns3="e174adb0-b339-4cb1-b5b3-ddeba4b91507" targetNamespace="http://schemas.microsoft.com/office/2006/metadata/properties" ma:root="true" ma:fieldsID="4623e6a5233bd008a12af903e2536f5e" ns2:_="" ns3:_="">
    <xsd:import namespace="19e9353b-672b-48d7-b040-ea841e1a13c0"/>
    <xsd:import namespace="e174adb0-b339-4cb1-b5b3-ddeba4b91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9353b-672b-48d7-b040-ea841e1a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4adb0-b339-4cb1-b5b3-ddeba4b91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C8EA0-C55D-4DE1-A70F-CE46EF279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9353b-672b-48d7-b040-ea841e1a13c0"/>
    <ds:schemaRef ds:uri="e174adb0-b339-4cb1-b5b3-ddeba4b91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731529-D2C4-460F-B1F5-4330C9933C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9e9353b-672b-48d7-b040-ea841e1a13c0"/>
    <ds:schemaRef ds:uri="e174adb0-b339-4cb1-b5b3-ddeba4b915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ECC4F2-E436-42B5-90A1-1393B6A7B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Saxion_4-3-NL</Template>
  <TotalTime>0</TotalTime>
  <Words>464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Bookman Old Style</vt:lpstr>
      <vt:lpstr>Wingdings 2</vt:lpstr>
      <vt:lpstr>Saxion_4-3-NL</vt:lpstr>
      <vt:lpstr>Opdracht en visie</vt:lpstr>
      <vt:lpstr>Ideale school</vt:lpstr>
      <vt:lpstr>Wat is een school? </vt:lpstr>
      <vt:lpstr>De school in deze tijd</vt:lpstr>
      <vt:lpstr>Met wie heeft de school in deze tijd allemaal te maken?</vt:lpstr>
      <vt:lpstr>Woordweb</vt:lpstr>
      <vt:lpstr>De school neemt stelling in</vt:lpstr>
      <vt:lpstr>Ontwikkelingen</vt:lpstr>
      <vt:lpstr>21st Century Skills</vt:lpstr>
      <vt:lpstr>Bildung</vt:lpstr>
      <vt:lpstr>1. Wat is de pedagogische opdracht van een school?</vt:lpstr>
      <vt:lpstr>Wat is de pedagogische opdracht van een school?</vt:lpstr>
      <vt:lpstr>Wat is een levensbeschouwing?</vt:lpstr>
      <vt:lpstr>Levensbeschouwing en moraal </vt:lpstr>
      <vt:lpstr>Welke waarden vind je belangrijk voor jouw school? (denk ook aan de pedagogische opdracht)</vt:lpstr>
      <vt:lpstr>Welke rol wil de school spelen?</vt:lpstr>
      <vt:lpstr>Onderwijs in Nederland</vt:lpstr>
      <vt:lpstr>3. Didactisch</vt:lpstr>
      <vt:lpstr>4. Organisatorisch</vt:lpstr>
      <vt:lpstr>Vragen???</vt:lpstr>
      <vt:lpstr>PowerPoint Presentation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Annemarie Smidt</dc:creator>
  <cp:lastModifiedBy>Tessa Heethaar</cp:lastModifiedBy>
  <cp:revision>18</cp:revision>
  <dcterms:created xsi:type="dcterms:W3CDTF">2019-10-28T13:55:52Z</dcterms:created>
  <dcterms:modified xsi:type="dcterms:W3CDTF">2021-12-08T13:31:34Z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0x010100E46F186CB4C3E24897206F2C35F91050</vt:lpwstr>
  </property>
</Properties>
</file>