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60" r:id="rId2"/>
    <p:sldId id="263" r:id="rId3"/>
    <p:sldId id="264" r:id="rId4"/>
    <p:sldId id="265" r:id="rId5"/>
    <p:sldId id="285" r:id="rId6"/>
    <p:sldId id="286" r:id="rId7"/>
    <p:sldId id="287" r:id="rId8"/>
    <p:sldId id="288" r:id="rId9"/>
    <p:sldId id="266" r:id="rId10"/>
    <p:sldId id="267" r:id="rId11"/>
    <p:sldId id="282" r:id="rId12"/>
    <p:sldId id="279" r:id="rId13"/>
    <p:sldId id="280" r:id="rId14"/>
    <p:sldId id="281" r:id="rId15"/>
    <p:sldId id="283" r:id="rId16"/>
    <p:sldId id="284" r:id="rId17"/>
    <p:sldId id="270" r:id="rId1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AX_PPT_UAS_Achtergro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93504" y="1268761"/>
            <a:ext cx="6154960" cy="108012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27784" y="242088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0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A125AD-A979-43AC-9F68-E2482D58BE2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6206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EBFA15-F34F-4E05-9BDA-55314617DAF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963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el en object bov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B7719-FBF2-4A43-80A6-39DAB3BB939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nl-NL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F3EDE-4A0E-4032-BD1E-659E30774E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en tekst bov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463DF-7C2D-49FD-9C46-238A6A35235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el, 2 inhoudselementen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ECD00-B275-48C0-8A27-1F13F04DFC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533B42E-155B-446B-A081-CF1026EE26B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32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186120-F800-455E-9CA0-97889EA9F2A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519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2" descr="SAX_PPT_UAS_Achtergro1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6"/>
          <a:stretch/>
        </p:blipFill>
        <p:spPr bwMode="auto">
          <a:xfrm>
            <a:off x="0" y="0"/>
            <a:ext cx="9144000" cy="606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53A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9A106CE-AC06-4473-A2A3-C6035B1C947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702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2758A6-A524-4C35-86FD-241532419EE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61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 descr="SAX_PPT_UAS_Achtergro1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6"/>
          <a:stretch/>
        </p:blipFill>
        <p:spPr bwMode="auto">
          <a:xfrm>
            <a:off x="0" y="0"/>
            <a:ext cx="9144000" cy="606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53A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B36D24-AA32-41E5-9020-D242619533D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77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DE60D0-C19C-4C60-B553-AEC146528AA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9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999565-0C0A-4498-B3F7-60473A08BB6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19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B345A1-889F-4943-99D9-45A8802E296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940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 descr="SAX_PPT_UAS_Achtergro6.jpg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0"/>
          <a:stretch/>
        </p:blipFill>
        <p:spPr bwMode="auto">
          <a:xfrm>
            <a:off x="0" y="0"/>
            <a:ext cx="9144000" cy="614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DA7DC05-E1ED-4FA7-B01B-5C4329C6F8A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82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7" r:id="rId12"/>
    <p:sldLayoutId id="2147483798" r:id="rId13"/>
    <p:sldLayoutId id="2147483799" r:id="rId14"/>
    <p:sldLayoutId id="2147483800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832" y="872716"/>
            <a:ext cx="6154960" cy="10801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Ideale school</a:t>
            </a:r>
            <a:endParaRPr lang="nl-NL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5373216"/>
            <a:ext cx="77724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solidFill>
                  <a:srgbClr val="027C29"/>
                </a:solidFill>
              </a:rPr>
              <a:t>De </a:t>
            </a:r>
            <a:r>
              <a:rPr lang="en-US" dirty="0" err="1">
                <a:solidFill>
                  <a:srgbClr val="027C29"/>
                </a:solidFill>
              </a:rPr>
              <a:t>basisschool</a:t>
            </a:r>
            <a:r>
              <a:rPr lang="en-US" dirty="0">
                <a:solidFill>
                  <a:srgbClr val="027C29"/>
                </a:solidFill>
              </a:rPr>
              <a:t> in de </a:t>
            </a:r>
            <a:r>
              <a:rPr lang="en-US" dirty="0" err="1" smtClean="0">
                <a:solidFill>
                  <a:srgbClr val="027C29"/>
                </a:solidFill>
              </a:rPr>
              <a:t>samenleving</a:t>
            </a:r>
            <a:r>
              <a:rPr lang="en-US" dirty="0" smtClean="0">
                <a:solidFill>
                  <a:srgbClr val="027C29"/>
                </a:solidFill>
              </a:rPr>
              <a:t> van NU!</a:t>
            </a:r>
            <a:endParaRPr lang="nl-NL" dirty="0">
              <a:solidFill>
                <a:srgbClr val="027C29"/>
              </a:solidFill>
            </a:endParaRPr>
          </a:p>
        </p:txBody>
      </p:sp>
      <p:pic>
        <p:nvPicPr>
          <p:cNvPr id="12292" name="Picture 4" descr="9868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27760"/>
            <a:ext cx="906042" cy="119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0263"/>
            <a:ext cx="5616624" cy="470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En </a:t>
            </a:r>
            <a:r>
              <a:rPr lang="en-US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jij</a:t>
            </a: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?</a:t>
            </a:r>
            <a:endParaRPr lang="nl-NL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27C29"/>
                </a:solidFill>
              </a:rPr>
              <a:t>Hoe </a:t>
            </a:r>
            <a:r>
              <a:rPr lang="en-US" dirty="0" err="1" smtClean="0">
                <a:solidFill>
                  <a:srgbClr val="027C29"/>
                </a:solidFill>
              </a:rPr>
              <a:t>wenselijk</a:t>
            </a:r>
            <a:r>
              <a:rPr lang="en-US" dirty="0" smtClean="0">
                <a:solidFill>
                  <a:srgbClr val="027C29"/>
                </a:solidFill>
              </a:rPr>
              <a:t> </a:t>
            </a:r>
            <a:r>
              <a:rPr lang="en-US" dirty="0" err="1" smtClean="0">
                <a:solidFill>
                  <a:srgbClr val="027C29"/>
                </a:solidFill>
              </a:rPr>
              <a:t>vind</a:t>
            </a:r>
            <a:r>
              <a:rPr lang="en-US" dirty="0" smtClean="0">
                <a:solidFill>
                  <a:srgbClr val="027C29"/>
                </a:solidFill>
              </a:rPr>
              <a:t> </a:t>
            </a:r>
            <a:r>
              <a:rPr lang="en-US" dirty="0" err="1" smtClean="0">
                <a:solidFill>
                  <a:srgbClr val="027C29"/>
                </a:solidFill>
              </a:rPr>
              <a:t>jij</a:t>
            </a:r>
            <a:r>
              <a:rPr lang="en-US" dirty="0" smtClean="0">
                <a:solidFill>
                  <a:srgbClr val="027C29"/>
                </a:solidFill>
              </a:rPr>
              <a:t> het </a:t>
            </a:r>
            <a:r>
              <a:rPr lang="en-US" dirty="0" err="1" smtClean="0">
                <a:solidFill>
                  <a:srgbClr val="027C29"/>
                </a:solidFill>
              </a:rPr>
              <a:t>meegaan</a:t>
            </a:r>
            <a:r>
              <a:rPr lang="en-US" dirty="0" smtClean="0">
                <a:solidFill>
                  <a:srgbClr val="027C29"/>
                </a:solidFill>
              </a:rPr>
              <a:t> van de school in de </a:t>
            </a:r>
            <a:r>
              <a:rPr lang="en-US" dirty="0" err="1" smtClean="0">
                <a:solidFill>
                  <a:srgbClr val="027C29"/>
                </a:solidFill>
              </a:rPr>
              <a:t>samenleving</a:t>
            </a:r>
            <a:r>
              <a:rPr lang="en-US" dirty="0" smtClean="0">
                <a:solidFill>
                  <a:srgbClr val="027C29"/>
                </a:solidFill>
              </a:rPr>
              <a:t> van NU!? </a:t>
            </a:r>
          </a:p>
          <a:p>
            <a:pPr eaLnBrk="1" hangingPunct="1"/>
            <a:r>
              <a:rPr lang="en-US" dirty="0" smtClean="0">
                <a:solidFill>
                  <a:srgbClr val="027C29"/>
                </a:solidFill>
              </a:rPr>
              <a:t>Of </a:t>
            </a:r>
            <a:r>
              <a:rPr lang="en-US" dirty="0" err="1" smtClean="0">
                <a:solidFill>
                  <a:srgbClr val="027C29"/>
                </a:solidFill>
              </a:rPr>
              <a:t>moet</a:t>
            </a:r>
            <a:r>
              <a:rPr lang="en-US" dirty="0" smtClean="0">
                <a:solidFill>
                  <a:srgbClr val="027C29"/>
                </a:solidFill>
              </a:rPr>
              <a:t> </a:t>
            </a:r>
            <a:r>
              <a:rPr lang="en-US" dirty="0" err="1" smtClean="0">
                <a:solidFill>
                  <a:srgbClr val="027C29"/>
                </a:solidFill>
              </a:rPr>
              <a:t>er</a:t>
            </a:r>
            <a:r>
              <a:rPr lang="en-US" dirty="0" smtClean="0">
                <a:solidFill>
                  <a:srgbClr val="027C29"/>
                </a:solidFill>
              </a:rPr>
              <a:t> </a:t>
            </a:r>
            <a:r>
              <a:rPr lang="en-US" dirty="0" err="1" smtClean="0">
                <a:solidFill>
                  <a:srgbClr val="027C29"/>
                </a:solidFill>
              </a:rPr>
              <a:t>stelling</a:t>
            </a:r>
            <a:r>
              <a:rPr lang="en-US" dirty="0" smtClean="0">
                <a:solidFill>
                  <a:srgbClr val="027C29"/>
                </a:solidFill>
              </a:rPr>
              <a:t> </a:t>
            </a:r>
            <a:r>
              <a:rPr lang="en-US" dirty="0" err="1" smtClean="0">
                <a:solidFill>
                  <a:srgbClr val="027C29"/>
                </a:solidFill>
              </a:rPr>
              <a:t>genomen</a:t>
            </a:r>
            <a:r>
              <a:rPr lang="en-US" dirty="0" smtClean="0">
                <a:solidFill>
                  <a:srgbClr val="027C29"/>
                </a:solidFill>
              </a:rPr>
              <a:t> </a:t>
            </a:r>
            <a:r>
              <a:rPr lang="en-US" dirty="0" err="1" smtClean="0">
                <a:solidFill>
                  <a:srgbClr val="027C29"/>
                </a:solidFill>
              </a:rPr>
              <a:t>worden</a:t>
            </a:r>
            <a:r>
              <a:rPr lang="en-US" dirty="0" smtClean="0">
                <a:solidFill>
                  <a:srgbClr val="027C29"/>
                </a:solidFill>
              </a:rPr>
              <a:t>?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nl-NL" dirty="0" smtClean="0"/>
          </a:p>
        </p:txBody>
      </p:sp>
      <p:pic>
        <p:nvPicPr>
          <p:cNvPr id="22532" name="Picture 4" descr="1207222217851_hart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005064"/>
            <a:ext cx="208915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4181450" cy="260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391555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Discussie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7" y="2060847"/>
            <a:ext cx="5230813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31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27C29"/>
                </a:solidFill>
              </a:rPr>
              <a:t>1.Een protestants-</a:t>
            </a:r>
            <a:r>
              <a:rPr lang="en-US" dirty="0" err="1" smtClean="0">
                <a:solidFill>
                  <a:srgbClr val="027C29"/>
                </a:solidFill>
              </a:rPr>
              <a:t>Christelijke</a:t>
            </a:r>
            <a:r>
              <a:rPr lang="en-US" dirty="0" smtClean="0">
                <a:solidFill>
                  <a:srgbClr val="027C29"/>
                </a:solidFill>
              </a:rPr>
              <a:t> school mag het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027C29"/>
                </a:solidFill>
              </a:rPr>
              <a:t> </a:t>
            </a:r>
            <a:r>
              <a:rPr lang="en-US" dirty="0" smtClean="0">
                <a:solidFill>
                  <a:srgbClr val="027C29"/>
                </a:solidFill>
              </a:rPr>
              <a:t>     </a:t>
            </a:r>
            <a:r>
              <a:rPr lang="en-US" dirty="0" err="1" smtClean="0">
                <a:solidFill>
                  <a:srgbClr val="027C29"/>
                </a:solidFill>
              </a:rPr>
              <a:t>dragen</a:t>
            </a:r>
            <a:r>
              <a:rPr lang="en-US" dirty="0" smtClean="0">
                <a:solidFill>
                  <a:srgbClr val="027C29"/>
                </a:solidFill>
              </a:rPr>
              <a:t> van </a:t>
            </a:r>
            <a:r>
              <a:rPr lang="en-US" dirty="0" err="1" smtClean="0">
                <a:solidFill>
                  <a:srgbClr val="027C29"/>
                </a:solidFill>
              </a:rPr>
              <a:t>hoofddoekjes</a:t>
            </a:r>
            <a:r>
              <a:rPr lang="en-US" dirty="0" smtClean="0">
                <a:solidFill>
                  <a:srgbClr val="027C29"/>
                </a:solidFill>
              </a:rPr>
              <a:t> </a:t>
            </a:r>
            <a:r>
              <a:rPr lang="en-US" dirty="0" err="1" smtClean="0">
                <a:solidFill>
                  <a:srgbClr val="027C29"/>
                </a:solidFill>
              </a:rPr>
              <a:t>verbieden</a:t>
            </a:r>
            <a:endParaRPr lang="nl-NL" dirty="0">
              <a:solidFill>
                <a:srgbClr val="027C2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19081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3678535" cy="367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580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30897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2" y="3525602"/>
            <a:ext cx="507694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645" y="2780928"/>
            <a:ext cx="2751874" cy="350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320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3" y="1844824"/>
            <a:ext cx="831532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93" y="3532512"/>
            <a:ext cx="3048000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99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1840368"/>
            <a:ext cx="830897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228754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980465"/>
            <a:ext cx="5670087" cy="298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595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95246"/>
            <a:ext cx="830897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3024336" cy="276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022" y="3789040"/>
            <a:ext cx="2910408" cy="174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154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755650" y="620713"/>
            <a:ext cx="525780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 b="1">
                <a:solidFill>
                  <a:schemeClr val="bg1"/>
                </a:solidFill>
                <a:latin typeface="Bookman Old Style" pitchFamily="18" charset="0"/>
              </a:rPr>
              <a:t>Ideals are like stars</a:t>
            </a:r>
          </a:p>
          <a:p>
            <a:pPr>
              <a:spcBef>
                <a:spcPct val="50000"/>
              </a:spcBef>
            </a:pPr>
            <a:r>
              <a:rPr lang="nl-NL" sz="2800" b="1">
                <a:solidFill>
                  <a:schemeClr val="bg1"/>
                </a:solidFill>
                <a:latin typeface="Bookman Old Style" pitchFamily="18" charset="0"/>
              </a:rPr>
              <a:t>you will not succeed in touching them with your hands</a:t>
            </a:r>
          </a:p>
          <a:p>
            <a:pPr>
              <a:spcBef>
                <a:spcPct val="50000"/>
              </a:spcBef>
            </a:pPr>
            <a:r>
              <a:rPr lang="nl-NL" sz="2800" b="1">
                <a:solidFill>
                  <a:schemeClr val="bg1"/>
                </a:solidFill>
                <a:latin typeface="Bookman Old Style" pitchFamily="18" charset="0"/>
              </a:rPr>
              <a:t>but like the seafaring man on the deserts of waters,</a:t>
            </a:r>
          </a:p>
          <a:p>
            <a:pPr>
              <a:spcBef>
                <a:spcPct val="50000"/>
              </a:spcBef>
            </a:pPr>
            <a:r>
              <a:rPr lang="nl-NL" sz="2800" b="1">
                <a:solidFill>
                  <a:schemeClr val="bg1"/>
                </a:solidFill>
                <a:latin typeface="Bookman Old Style" pitchFamily="18" charset="0"/>
              </a:rPr>
              <a:t>You choose them as your guides;</a:t>
            </a:r>
          </a:p>
          <a:p>
            <a:pPr>
              <a:spcBef>
                <a:spcPct val="50000"/>
              </a:spcBef>
            </a:pPr>
            <a:r>
              <a:rPr lang="nl-NL" sz="2800" b="1">
                <a:solidFill>
                  <a:schemeClr val="bg1"/>
                </a:solidFill>
                <a:latin typeface="Bookman Old Style" pitchFamily="18" charset="0"/>
              </a:rPr>
              <a:t>And following them</a:t>
            </a:r>
          </a:p>
          <a:p>
            <a:pPr>
              <a:spcBef>
                <a:spcPct val="50000"/>
              </a:spcBef>
            </a:pPr>
            <a:r>
              <a:rPr lang="nl-NL" sz="2800" b="1">
                <a:solidFill>
                  <a:schemeClr val="bg1"/>
                </a:solidFill>
                <a:latin typeface="Bookman Old Style" pitchFamily="18" charset="0"/>
              </a:rPr>
              <a:t>You will reach your destiny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18864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 school in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tijd</a:t>
            </a:r>
            <a:endParaRPr lang="nl-NL" dirty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1950" y="4437112"/>
            <a:ext cx="8229600" cy="2187575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solidFill>
                  <a:srgbClr val="027C29"/>
                </a:solidFill>
              </a:rPr>
              <a:t>Waar</a:t>
            </a:r>
            <a:r>
              <a:rPr lang="en-US" sz="2400" dirty="0" smtClean="0">
                <a:solidFill>
                  <a:srgbClr val="027C29"/>
                </a:solidFill>
              </a:rPr>
              <a:t> </a:t>
            </a:r>
            <a:r>
              <a:rPr lang="en-US" sz="2400" dirty="0" err="1" smtClean="0">
                <a:solidFill>
                  <a:srgbClr val="027C29"/>
                </a:solidFill>
              </a:rPr>
              <a:t>heeft</a:t>
            </a:r>
            <a:r>
              <a:rPr lang="en-US" sz="2400" dirty="0" smtClean="0">
                <a:solidFill>
                  <a:srgbClr val="027C29"/>
                </a:solidFill>
              </a:rPr>
              <a:t> de school in </a:t>
            </a:r>
            <a:r>
              <a:rPr lang="en-US" sz="2400" dirty="0" err="1" smtClean="0">
                <a:solidFill>
                  <a:srgbClr val="027C29"/>
                </a:solidFill>
              </a:rPr>
              <a:t>deze</a:t>
            </a:r>
            <a:r>
              <a:rPr lang="en-US" sz="2400" dirty="0" smtClean="0">
                <a:solidFill>
                  <a:srgbClr val="027C29"/>
                </a:solidFill>
              </a:rPr>
              <a:t> </a:t>
            </a:r>
            <a:r>
              <a:rPr lang="en-US" sz="2400" dirty="0" err="1" smtClean="0">
                <a:solidFill>
                  <a:srgbClr val="027C29"/>
                </a:solidFill>
              </a:rPr>
              <a:t>tijd</a:t>
            </a:r>
            <a:r>
              <a:rPr lang="en-US" sz="2400" dirty="0" smtClean="0">
                <a:solidFill>
                  <a:srgbClr val="027C29"/>
                </a:solidFill>
              </a:rPr>
              <a:t> </a:t>
            </a:r>
            <a:r>
              <a:rPr lang="en-US" sz="2400" dirty="0" err="1" smtClean="0">
                <a:solidFill>
                  <a:srgbClr val="027C29"/>
                </a:solidFill>
              </a:rPr>
              <a:t>mee</a:t>
            </a:r>
            <a:r>
              <a:rPr lang="en-US" sz="2400" dirty="0" smtClean="0">
                <a:solidFill>
                  <a:srgbClr val="027C29"/>
                </a:solidFill>
              </a:rPr>
              <a:t> </a:t>
            </a:r>
            <a:r>
              <a:rPr lang="en-US" sz="2400" dirty="0" err="1" smtClean="0">
                <a:solidFill>
                  <a:srgbClr val="027C29"/>
                </a:solidFill>
              </a:rPr>
              <a:t>te</a:t>
            </a:r>
            <a:r>
              <a:rPr lang="en-US" sz="2400" dirty="0" smtClean="0">
                <a:solidFill>
                  <a:srgbClr val="027C29"/>
                </a:solidFill>
              </a:rPr>
              <a:t> </a:t>
            </a:r>
            <a:r>
              <a:rPr lang="en-US" sz="2400" dirty="0" err="1" smtClean="0">
                <a:solidFill>
                  <a:srgbClr val="027C29"/>
                </a:solidFill>
              </a:rPr>
              <a:t>maken</a:t>
            </a:r>
            <a:r>
              <a:rPr lang="en-US" sz="2400" dirty="0" smtClean="0">
                <a:solidFill>
                  <a:srgbClr val="027C29"/>
                </a:solidFill>
              </a:rPr>
              <a:t>?</a:t>
            </a:r>
          </a:p>
          <a:p>
            <a:pPr eaLnBrk="1" hangingPunct="1"/>
            <a:r>
              <a:rPr lang="en-US" sz="2400" dirty="0" err="1" smtClean="0">
                <a:solidFill>
                  <a:srgbClr val="027C29"/>
                </a:solidFill>
              </a:rPr>
              <a:t>Exemplarisch</a:t>
            </a:r>
            <a:r>
              <a:rPr lang="en-US" sz="2400" dirty="0" smtClean="0">
                <a:solidFill>
                  <a:srgbClr val="027C29"/>
                </a:solidFill>
              </a:rPr>
              <a:t> </a:t>
            </a:r>
            <a:r>
              <a:rPr lang="en-US" sz="2400" dirty="0" smtClean="0">
                <a:solidFill>
                  <a:srgbClr val="027C29"/>
                </a:solidFill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rgbClr val="027C29"/>
                </a:solidFill>
                <a:sym typeface="Wingdings" pitchFamily="2" charset="2"/>
              </a:rPr>
              <a:t>groep</a:t>
            </a:r>
            <a:r>
              <a:rPr lang="en-US" sz="2400" dirty="0" smtClean="0">
                <a:solidFill>
                  <a:srgbClr val="027C29"/>
                </a:solidFill>
                <a:sym typeface="Wingdings" pitchFamily="2" charset="2"/>
              </a:rPr>
              <a:t> 5</a:t>
            </a:r>
            <a:endParaRPr lang="en-US" sz="2400" dirty="0" smtClean="0">
              <a:solidFill>
                <a:srgbClr val="027C29"/>
              </a:solidFill>
            </a:endParaRPr>
          </a:p>
          <a:p>
            <a:pPr eaLnBrk="1" hangingPunct="1"/>
            <a:r>
              <a:rPr lang="en-US" sz="2400" dirty="0" err="1" smtClean="0">
                <a:solidFill>
                  <a:srgbClr val="027C29"/>
                </a:solidFill>
              </a:rPr>
              <a:t>Woordweb</a:t>
            </a:r>
            <a:r>
              <a:rPr lang="en-US" sz="2400" dirty="0" smtClean="0">
                <a:solidFill>
                  <a:srgbClr val="027C29"/>
                </a:solidFill>
              </a:rPr>
              <a:t> </a:t>
            </a:r>
            <a:endParaRPr lang="nl-NL" sz="2400" dirty="0" smtClean="0">
              <a:solidFill>
                <a:srgbClr val="027C29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512" y="1700807"/>
            <a:ext cx="3269257" cy="245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408" y="5055741"/>
            <a:ext cx="21431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7"/>
            <a:ext cx="3672408" cy="245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85373" y="26064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Woordweb</a:t>
            </a:r>
            <a:endParaRPr lang="nl-NL" dirty="0"/>
          </a:p>
        </p:txBody>
      </p:sp>
      <p:grpSp>
        <p:nvGrpSpPr>
          <p:cNvPr id="2" name="Diagram 3"/>
          <p:cNvGrpSpPr>
            <a:grpSpLocks/>
          </p:cNvGrpSpPr>
          <p:nvPr/>
        </p:nvGrpSpPr>
        <p:grpSpPr bwMode="auto">
          <a:xfrm>
            <a:off x="2708670" y="1752140"/>
            <a:ext cx="8229600" cy="4495800"/>
            <a:chOff x="288" y="1017"/>
            <a:chExt cx="5184" cy="2832"/>
          </a:xfrm>
        </p:grpSpPr>
        <p:sp>
          <p:nvSpPr>
            <p:cNvPr id="3" name="_s1028"/>
            <p:cNvSpPr>
              <a:spLocks noChangeShapeType="1"/>
            </p:cNvSpPr>
            <p:nvPr/>
          </p:nvSpPr>
          <p:spPr bwMode="auto">
            <a:xfrm flipH="1" flipV="1">
              <a:off x="2298" y="2096"/>
              <a:ext cx="292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" name="_s1029"/>
            <p:cNvSpPr>
              <a:spLocks noChangeArrowheads="1"/>
            </p:cNvSpPr>
            <p:nvPr/>
          </p:nvSpPr>
          <p:spPr bwMode="auto">
            <a:xfrm>
              <a:off x="1671" y="1592"/>
              <a:ext cx="672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Overheid</a:t>
              </a:r>
              <a:endParaRPr kumimoji="0" lang="nl-N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_s1030"/>
            <p:cNvSpPr>
              <a:spLocks noChangeShapeType="1"/>
            </p:cNvSpPr>
            <p:nvPr/>
          </p:nvSpPr>
          <p:spPr bwMode="auto">
            <a:xfrm flipH="1">
              <a:off x="2298" y="2600"/>
              <a:ext cx="292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" name="_s1031"/>
            <p:cNvSpPr>
              <a:spLocks noChangeArrowheads="1"/>
            </p:cNvSpPr>
            <p:nvPr/>
          </p:nvSpPr>
          <p:spPr bwMode="auto">
            <a:xfrm>
              <a:off x="1671" y="2600"/>
              <a:ext cx="672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Personeel</a:t>
              </a:r>
              <a:endParaRPr kumimoji="0" lang="nl-N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_s1032"/>
            <p:cNvSpPr>
              <a:spLocks noChangeShapeType="1"/>
            </p:cNvSpPr>
            <p:nvPr/>
          </p:nvSpPr>
          <p:spPr bwMode="auto">
            <a:xfrm>
              <a:off x="2880" y="2767"/>
              <a:ext cx="0" cy="3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_s1033"/>
            <p:cNvSpPr>
              <a:spLocks noChangeArrowheads="1"/>
            </p:cNvSpPr>
            <p:nvPr/>
          </p:nvSpPr>
          <p:spPr bwMode="auto">
            <a:xfrm>
              <a:off x="2544" y="3104"/>
              <a:ext cx="672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Kinderen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_s1034"/>
            <p:cNvSpPr>
              <a:spLocks noChangeShapeType="1"/>
            </p:cNvSpPr>
            <p:nvPr/>
          </p:nvSpPr>
          <p:spPr bwMode="auto">
            <a:xfrm>
              <a:off x="3170" y="2600"/>
              <a:ext cx="292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_s1035"/>
            <p:cNvSpPr>
              <a:spLocks noChangeArrowheads="1"/>
            </p:cNvSpPr>
            <p:nvPr/>
          </p:nvSpPr>
          <p:spPr bwMode="auto">
            <a:xfrm>
              <a:off x="3417" y="2600"/>
              <a:ext cx="672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Andere externen</a:t>
              </a:r>
              <a:endParaRPr kumimoji="0" lang="nl-N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_s1036"/>
            <p:cNvSpPr>
              <a:spLocks noChangeShapeType="1"/>
            </p:cNvSpPr>
            <p:nvPr/>
          </p:nvSpPr>
          <p:spPr bwMode="auto">
            <a:xfrm flipV="1">
              <a:off x="3170" y="2096"/>
              <a:ext cx="292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_s1037"/>
            <p:cNvSpPr>
              <a:spLocks noChangeArrowheads="1"/>
            </p:cNvSpPr>
            <p:nvPr/>
          </p:nvSpPr>
          <p:spPr bwMode="auto">
            <a:xfrm>
              <a:off x="3417" y="1592"/>
              <a:ext cx="672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kerk</a:t>
              </a:r>
              <a:endParaRPr kumimoji="0" lang="nl-N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_s1038"/>
            <p:cNvSpPr>
              <a:spLocks noChangeShapeType="1"/>
            </p:cNvSpPr>
            <p:nvPr/>
          </p:nvSpPr>
          <p:spPr bwMode="auto">
            <a:xfrm flipV="1">
              <a:off x="2880" y="1760"/>
              <a:ext cx="0" cy="3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_s1039"/>
            <p:cNvSpPr>
              <a:spLocks noChangeArrowheads="1"/>
            </p:cNvSpPr>
            <p:nvPr/>
          </p:nvSpPr>
          <p:spPr bwMode="auto">
            <a:xfrm>
              <a:off x="2544" y="1088"/>
              <a:ext cx="672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Ouders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" name="_s1040"/>
            <p:cNvSpPr>
              <a:spLocks noChangeArrowheads="1"/>
            </p:cNvSpPr>
            <p:nvPr/>
          </p:nvSpPr>
          <p:spPr bwMode="auto">
            <a:xfrm>
              <a:off x="2544" y="2097"/>
              <a:ext cx="672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sng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rPr>
                <a:t>SCHOOL</a:t>
              </a:r>
              <a:endParaRPr kumimoji="0" lang="nl-NL" sz="1200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3467687" cy="150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26064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 school </a:t>
            </a:r>
            <a:r>
              <a:rPr lang="en-US" dirty="0" err="1"/>
              <a:t>neemt</a:t>
            </a:r>
            <a:r>
              <a:rPr lang="en-US" dirty="0"/>
              <a:t> </a:t>
            </a:r>
            <a:r>
              <a:rPr lang="en-US" dirty="0" err="1"/>
              <a:t>stelling</a:t>
            </a:r>
            <a:r>
              <a:rPr lang="en-US" dirty="0"/>
              <a:t> in</a:t>
            </a:r>
            <a:endParaRPr lang="nl-NL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421188"/>
          </a:xfrm>
        </p:spPr>
        <p:txBody>
          <a:bodyPr>
            <a:normAutofit/>
          </a:bodyPr>
          <a:lstStyle/>
          <a:p>
            <a:pPr marL="533400" indent="-5334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>
                <a:solidFill>
                  <a:srgbClr val="027C29"/>
                </a:solidFill>
              </a:rPr>
              <a:t>Positie</a:t>
            </a:r>
            <a:r>
              <a:rPr lang="en-US" dirty="0">
                <a:solidFill>
                  <a:srgbClr val="027C29"/>
                </a:solidFill>
              </a:rPr>
              <a:t> </a:t>
            </a:r>
            <a:r>
              <a:rPr lang="en-US" dirty="0" err="1">
                <a:solidFill>
                  <a:srgbClr val="027C29"/>
                </a:solidFill>
              </a:rPr>
              <a:t>bepalen</a:t>
            </a:r>
            <a:r>
              <a:rPr lang="en-US" dirty="0">
                <a:solidFill>
                  <a:srgbClr val="027C29"/>
                </a:solidFill>
              </a:rPr>
              <a:t> in die </a:t>
            </a:r>
            <a:r>
              <a:rPr lang="en-US" dirty="0" err="1">
                <a:solidFill>
                  <a:srgbClr val="027C29"/>
                </a:solidFill>
              </a:rPr>
              <a:t>samenleving</a:t>
            </a:r>
            <a:r>
              <a:rPr lang="en-US" dirty="0">
                <a:solidFill>
                  <a:srgbClr val="027C29"/>
                </a:solidFill>
              </a:rPr>
              <a:t>. </a:t>
            </a:r>
            <a:endParaRPr lang="en-US" dirty="0" smtClean="0">
              <a:solidFill>
                <a:srgbClr val="027C29"/>
              </a:solidFill>
            </a:endParaRPr>
          </a:p>
          <a:p>
            <a:pPr marL="541338" indent="-541338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027C29"/>
                </a:solidFill>
              </a:rPr>
              <a:t>	</a:t>
            </a:r>
            <a:r>
              <a:rPr lang="en-US" dirty="0" err="1" smtClean="0">
                <a:solidFill>
                  <a:srgbClr val="027C29"/>
                </a:solidFill>
              </a:rPr>
              <a:t>Uit</a:t>
            </a:r>
            <a:r>
              <a:rPr lang="en-US" dirty="0" smtClean="0">
                <a:solidFill>
                  <a:srgbClr val="027C29"/>
                </a:solidFill>
              </a:rPr>
              <a:t> </a:t>
            </a:r>
            <a:r>
              <a:rPr lang="en-US" dirty="0" err="1">
                <a:solidFill>
                  <a:srgbClr val="027C29"/>
                </a:solidFill>
              </a:rPr>
              <a:t>zich</a:t>
            </a:r>
            <a:r>
              <a:rPr lang="en-US" dirty="0">
                <a:solidFill>
                  <a:srgbClr val="027C29"/>
                </a:solidFill>
              </a:rPr>
              <a:t> in:</a:t>
            </a:r>
          </a:p>
          <a:p>
            <a:pPr marL="533400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 err="1">
                <a:solidFill>
                  <a:srgbClr val="027C29"/>
                </a:solidFill>
              </a:rPr>
              <a:t>pedagogisch</a:t>
            </a:r>
            <a:r>
              <a:rPr lang="en-US" dirty="0">
                <a:solidFill>
                  <a:srgbClr val="027C29"/>
                </a:solidFill>
              </a:rPr>
              <a:t>/</a:t>
            </a:r>
            <a:r>
              <a:rPr lang="en-US" dirty="0" err="1">
                <a:solidFill>
                  <a:srgbClr val="027C29"/>
                </a:solidFill>
              </a:rPr>
              <a:t>onderwijskundig</a:t>
            </a:r>
            <a:endParaRPr lang="en-US" dirty="0">
              <a:solidFill>
                <a:srgbClr val="027C29"/>
              </a:solidFill>
            </a:endParaRPr>
          </a:p>
          <a:p>
            <a:pPr marL="533400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 err="1">
                <a:solidFill>
                  <a:srgbClr val="027C29"/>
                </a:solidFill>
              </a:rPr>
              <a:t>Didactisch</a:t>
            </a:r>
            <a:endParaRPr lang="en-US" dirty="0">
              <a:solidFill>
                <a:srgbClr val="027C29"/>
              </a:solidFill>
            </a:endParaRPr>
          </a:p>
          <a:p>
            <a:pPr marL="533400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 err="1">
                <a:solidFill>
                  <a:srgbClr val="027C29"/>
                </a:solidFill>
              </a:rPr>
              <a:t>Levensbeschouwelijk</a:t>
            </a:r>
            <a:endParaRPr lang="en-US" b="1" dirty="0">
              <a:solidFill>
                <a:srgbClr val="027C29"/>
              </a:solidFill>
            </a:endParaRPr>
          </a:p>
          <a:p>
            <a:pPr marL="533400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 err="1">
                <a:solidFill>
                  <a:srgbClr val="027C29"/>
                </a:solidFill>
              </a:rPr>
              <a:t>Organisatie</a:t>
            </a:r>
            <a:endParaRPr lang="en-US" dirty="0">
              <a:solidFill>
                <a:srgbClr val="027C29"/>
              </a:solidFill>
            </a:endParaRPr>
          </a:p>
          <a:p>
            <a:pPr marL="533400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en-US" dirty="0"/>
          </a:p>
          <a:p>
            <a:pPr marL="533400" indent="-533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err="1">
                <a:solidFill>
                  <a:srgbClr val="027C29"/>
                </a:solidFill>
              </a:rPr>
              <a:t>Vroeger</a:t>
            </a:r>
            <a:r>
              <a:rPr lang="en-US" b="1" dirty="0">
                <a:solidFill>
                  <a:srgbClr val="027C29"/>
                </a:solidFill>
              </a:rPr>
              <a:t> en nu?</a:t>
            </a:r>
          </a:p>
          <a:p>
            <a:pPr marL="533400" indent="-533400" eaLnBrk="1" fontAlgn="auto" hangingPunct="1">
              <a:spcAft>
                <a:spcPts val="0"/>
              </a:spcAft>
              <a:buFontTx/>
              <a:buNone/>
              <a:defRPr/>
            </a:pPr>
            <a:endParaRPr lang="nl-NL" dirty="0"/>
          </a:p>
        </p:txBody>
      </p:sp>
      <p:pic>
        <p:nvPicPr>
          <p:cNvPr id="20484" name="Picture 4" descr="413439328_3a03532b63_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16216" y="3717032"/>
            <a:ext cx="1695370" cy="218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Ontwikkelingen</a:t>
            </a:r>
            <a:endParaRPr 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737149" cy="469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9"/>
            <a:ext cx="382762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758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154519" cy="3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52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21st </a:t>
            </a:r>
            <a:r>
              <a:rPr lang="nl-NL" dirty="0" err="1" smtClean="0"/>
              <a:t>Century</a:t>
            </a:r>
            <a:r>
              <a:rPr lang="nl-NL" dirty="0" smtClean="0"/>
              <a:t> Skills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19329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42" y="2120838"/>
            <a:ext cx="3524234" cy="355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58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Bildung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86" y="332656"/>
            <a:ext cx="3384376" cy="93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9773"/>
            <a:ext cx="4351515" cy="435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73422"/>
            <a:ext cx="389630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090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116632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wil</a:t>
            </a:r>
            <a:r>
              <a:rPr lang="en-US" dirty="0"/>
              <a:t> de school </a:t>
            </a:r>
            <a:r>
              <a:rPr lang="en-US" dirty="0" err="1"/>
              <a:t>spelen</a:t>
            </a: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?</a:t>
            </a:r>
            <a:endParaRPr lang="nl-NL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1507" name="Picture 4" descr="NEW3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5" y="1772815"/>
            <a:ext cx="3030596" cy="1991535"/>
          </a:xfrm>
          <a:noFill/>
        </p:spPr>
      </p:pic>
      <p:sp>
        <p:nvSpPr>
          <p:cNvPr id="2150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995936" y="1828800"/>
            <a:ext cx="5328592" cy="50292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027C29"/>
                </a:solidFill>
              </a:rPr>
              <a:t>Welke</a:t>
            </a:r>
            <a:r>
              <a:rPr lang="en-US" dirty="0" smtClean="0">
                <a:solidFill>
                  <a:srgbClr val="027C29"/>
                </a:solidFill>
              </a:rPr>
              <a:t> </a:t>
            </a:r>
            <a:r>
              <a:rPr lang="en-US" dirty="0" err="1" smtClean="0">
                <a:solidFill>
                  <a:srgbClr val="027C29"/>
                </a:solidFill>
              </a:rPr>
              <a:t>stelling</a:t>
            </a:r>
            <a:r>
              <a:rPr lang="en-US" dirty="0" smtClean="0">
                <a:solidFill>
                  <a:srgbClr val="027C29"/>
                </a:solidFill>
              </a:rPr>
              <a:t> </a:t>
            </a:r>
            <a:r>
              <a:rPr lang="en-US" dirty="0" err="1" smtClean="0">
                <a:solidFill>
                  <a:srgbClr val="027C29"/>
                </a:solidFill>
              </a:rPr>
              <a:t>neemt</a:t>
            </a:r>
            <a:r>
              <a:rPr lang="en-US" dirty="0" smtClean="0">
                <a:solidFill>
                  <a:srgbClr val="027C29"/>
                </a:solidFill>
              </a:rPr>
              <a:t> de school in? (</a:t>
            </a:r>
            <a:r>
              <a:rPr lang="en-US" dirty="0" err="1" smtClean="0">
                <a:solidFill>
                  <a:srgbClr val="027C29"/>
                </a:solidFill>
              </a:rPr>
              <a:t>levensbeschouwelijk</a:t>
            </a:r>
            <a:r>
              <a:rPr lang="en-US" dirty="0" smtClean="0">
                <a:solidFill>
                  <a:srgbClr val="027C29"/>
                </a:solidFill>
              </a:rPr>
              <a:t>)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27C29"/>
                </a:solidFill>
              </a:rPr>
              <a:t> 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027C29"/>
              </a:solidFill>
            </a:endParaRPr>
          </a:p>
          <a:p>
            <a:pPr eaLnBrk="1" hangingPunct="1"/>
            <a:r>
              <a:rPr lang="en-US" dirty="0" err="1" smtClean="0">
                <a:solidFill>
                  <a:srgbClr val="027C29"/>
                </a:solidFill>
              </a:rPr>
              <a:t>Gaat</a:t>
            </a:r>
            <a:r>
              <a:rPr lang="en-US" dirty="0" smtClean="0">
                <a:solidFill>
                  <a:srgbClr val="027C29"/>
                </a:solidFill>
              </a:rPr>
              <a:t> de school </a:t>
            </a:r>
            <a:r>
              <a:rPr lang="en-US" dirty="0" err="1" smtClean="0">
                <a:solidFill>
                  <a:srgbClr val="027C29"/>
                </a:solidFill>
              </a:rPr>
              <a:t>mee</a:t>
            </a:r>
            <a:r>
              <a:rPr lang="en-US" dirty="0" smtClean="0">
                <a:solidFill>
                  <a:srgbClr val="027C29"/>
                </a:solidFill>
              </a:rPr>
              <a:t> in de </a:t>
            </a:r>
            <a:r>
              <a:rPr lang="en-US" dirty="0" err="1" smtClean="0">
                <a:solidFill>
                  <a:srgbClr val="027C29"/>
                </a:solidFill>
              </a:rPr>
              <a:t>samenleving</a:t>
            </a:r>
            <a:r>
              <a:rPr lang="en-US" dirty="0" smtClean="0">
                <a:solidFill>
                  <a:srgbClr val="027C29"/>
                </a:solidFill>
              </a:rPr>
              <a:t>? Of </a:t>
            </a:r>
            <a:r>
              <a:rPr lang="en-US" dirty="0" err="1" smtClean="0">
                <a:solidFill>
                  <a:srgbClr val="027C29"/>
                </a:solidFill>
              </a:rPr>
              <a:t>niet</a:t>
            </a:r>
            <a:r>
              <a:rPr lang="en-US" dirty="0" smtClean="0">
                <a:solidFill>
                  <a:srgbClr val="027C29"/>
                </a:solidFill>
              </a:rPr>
              <a:t>? Of </a:t>
            </a:r>
            <a:r>
              <a:rPr lang="en-US" dirty="0" err="1" smtClean="0">
                <a:solidFill>
                  <a:srgbClr val="027C29"/>
                </a:solidFill>
              </a:rPr>
              <a:t>een</a:t>
            </a:r>
            <a:r>
              <a:rPr lang="en-US" dirty="0" smtClean="0">
                <a:solidFill>
                  <a:srgbClr val="027C29"/>
                </a:solidFill>
              </a:rPr>
              <a:t> </a:t>
            </a:r>
            <a:r>
              <a:rPr lang="en-US" dirty="0" err="1" smtClean="0">
                <a:solidFill>
                  <a:srgbClr val="027C29"/>
                </a:solidFill>
              </a:rPr>
              <a:t>beetje</a:t>
            </a:r>
            <a:r>
              <a:rPr lang="en-US" dirty="0" smtClean="0">
                <a:solidFill>
                  <a:srgbClr val="027C29"/>
                </a:solidFill>
              </a:rPr>
              <a:t>?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3024336" cy="190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xion_Powerpoint_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ucida Sans Unicode 2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Saxion_Powerpoint_INT</Template>
  <TotalTime>0</TotalTime>
  <Words>165</Words>
  <Application>Microsoft Office PowerPoint</Application>
  <PresentationFormat>Diavoorstelling (4:3)</PresentationFormat>
  <Paragraphs>46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Bookman Old Style</vt:lpstr>
      <vt:lpstr>Lucida Sans Unicode</vt:lpstr>
      <vt:lpstr>Wingdings</vt:lpstr>
      <vt:lpstr>Wingdings 2</vt:lpstr>
      <vt:lpstr>Saxion_Powerpoint_INT</vt:lpstr>
      <vt:lpstr>Ideale school</vt:lpstr>
      <vt:lpstr>De school in deze tijd</vt:lpstr>
      <vt:lpstr>Woordweb</vt:lpstr>
      <vt:lpstr>De school neemt stelling in</vt:lpstr>
      <vt:lpstr>Ontwikkelingen</vt:lpstr>
      <vt:lpstr>PowerPoint-presentatie</vt:lpstr>
      <vt:lpstr>21st Century Skills</vt:lpstr>
      <vt:lpstr>Bildung</vt:lpstr>
      <vt:lpstr>Welke rol wil de school spelen?</vt:lpstr>
      <vt:lpstr>En jij?</vt:lpstr>
      <vt:lpstr>Discussie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Beheer informatica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Hogeschool Edith Stein /OCT</dc:creator>
  <cp:lastModifiedBy>Sander Kamphuis</cp:lastModifiedBy>
  <cp:revision>45</cp:revision>
  <dcterms:created xsi:type="dcterms:W3CDTF">2009-01-19T12:15:34Z</dcterms:created>
  <dcterms:modified xsi:type="dcterms:W3CDTF">2018-11-15T13:33:53Z</dcterms:modified>
</cp:coreProperties>
</file>