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31"/>
  </p:handoutMasterIdLst>
  <p:sldIdLst>
    <p:sldId id="257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9" r:id="rId23"/>
    <p:sldId id="320" r:id="rId24"/>
    <p:sldId id="315" r:id="rId25"/>
    <p:sldId id="316" r:id="rId26"/>
    <p:sldId id="317" r:id="rId27"/>
    <p:sldId id="321" r:id="rId28"/>
    <p:sldId id="318" r:id="rId29"/>
    <p:sldId id="322" r:id="rId30"/>
  </p:sldIdLst>
  <p:sldSz cx="9144000" cy="6858000" type="screen4x3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B27D7-6D8E-4D98-8099-C1EEDF4FB363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9A2A5-A6FF-4E46-BAFD-606EBD74C3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87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4" descr="SAX_PPT_NL_Achtergro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3573016"/>
            <a:ext cx="4968552" cy="108012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80" y="4581128"/>
            <a:ext cx="4960640" cy="1296144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7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8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92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C4F47-5A78-4FFA-981C-C0AFCE68395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11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9D01A-2F97-49BF-9825-7F94C0A7BE0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041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68279-6A9B-411B-83C0-9BB591ACE89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341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19482-E633-415A-91DF-8A2B3F792E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714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45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83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84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AX_PPT_NL_Achtergr6.jpg                                       000B06DB VIAServer                      7C268895: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5"/>
          <a:stretch/>
        </p:blipFill>
        <p:spPr bwMode="auto">
          <a:xfrm>
            <a:off x="0" y="0"/>
            <a:ext cx="9144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400">
                <a:latin typeface="Lucida Sans Unicode" pitchFamily="34" charset="0"/>
                <a:cs typeface="Lucida Sans Unicode" pitchFamily="34" charset="0"/>
              </a:defRPr>
            </a:lvl3pPr>
            <a:lvl4pPr>
              <a:defRPr sz="2000">
                <a:latin typeface="Lucida Sans Unicode" pitchFamily="34" charset="0"/>
                <a:cs typeface="Lucida Sans Unicode" pitchFamily="34" charset="0"/>
              </a:defRPr>
            </a:lvl4pPr>
            <a:lvl5pPr>
              <a:defRPr sz="2000">
                <a:latin typeface="Lucida Sans Unicode" pitchFamily="34" charset="0"/>
                <a:cs typeface="Lucida Sans Unicode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1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91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34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14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48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23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8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16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0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2" descr="SAX_PPT_NL_Achtergro1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7"/>
          <a:stretch/>
        </p:blipFill>
        <p:spPr bwMode="auto">
          <a:xfrm>
            <a:off x="0" y="0"/>
            <a:ext cx="91440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853A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000">
                <a:latin typeface="Lucida Sans Unicode" pitchFamily="34" charset="0"/>
                <a:cs typeface="Lucida Sans Unicode" pitchFamily="34" charset="0"/>
              </a:defRPr>
            </a:lvl3pPr>
            <a:lvl4pPr>
              <a:defRPr sz="1800">
                <a:latin typeface="Lucida Sans Unicode" pitchFamily="34" charset="0"/>
                <a:cs typeface="Lucida Sans Unicode" pitchFamily="34" charset="0"/>
              </a:defRPr>
            </a:lvl4pPr>
            <a:lvl5pPr>
              <a:defRPr sz="1800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000">
                <a:latin typeface="Lucida Sans Unicode" pitchFamily="34" charset="0"/>
                <a:cs typeface="Lucida Sans Unicode" pitchFamily="34" charset="0"/>
              </a:defRPr>
            </a:lvl3pPr>
            <a:lvl4pPr>
              <a:defRPr sz="1800">
                <a:latin typeface="Lucida Sans Unicode" pitchFamily="34" charset="0"/>
                <a:cs typeface="Lucida Sans Unicode" pitchFamily="34" charset="0"/>
              </a:defRPr>
            </a:lvl4pPr>
            <a:lvl5pPr>
              <a:defRPr sz="1800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30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8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2" descr="SAX_PPT_NL_Achtergro1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853A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1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5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7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0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 descr="SAX_PPT_NL_Achtergro6.jpg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8"/>
          <a:stretch/>
        </p:blipFill>
        <p:spPr bwMode="auto">
          <a:xfrm>
            <a:off x="0" y="0"/>
            <a:ext cx="91440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0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  <p:sldLayoutId id="2147483675" r:id="rId14"/>
    <p:sldLayoutId id="2147483676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7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3573016"/>
            <a:ext cx="6408712" cy="2088232"/>
          </a:xfrm>
        </p:spPr>
        <p:txBody>
          <a:bodyPr/>
          <a:lstStyle/>
          <a:p>
            <a:r>
              <a:rPr lang="en-US" sz="2800" dirty="0" err="1" smtClean="0"/>
              <a:t>Ideale</a:t>
            </a:r>
            <a:r>
              <a:rPr lang="en-US" sz="2800" dirty="0" smtClean="0"/>
              <a:t> school</a:t>
            </a:r>
            <a:br>
              <a:rPr lang="en-US" sz="2800" dirty="0" smtClean="0"/>
            </a:br>
            <a:r>
              <a:rPr lang="en-US" sz="2800" dirty="0" err="1" smtClean="0"/>
              <a:t>Levensbeschouwing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Bijeenkomst 4 </a:t>
            </a:r>
            <a:br>
              <a:rPr lang="en-US" sz="2800" dirty="0" smtClean="0"/>
            </a:br>
            <a:r>
              <a:rPr lang="en-US" sz="2800" dirty="0" smtClean="0"/>
              <a:t>18-19 </a:t>
            </a:r>
            <a:r>
              <a:rPr lang="en-US" sz="2800" dirty="0" err="1" smtClean="0"/>
              <a:t>kwartiel</a:t>
            </a:r>
            <a:r>
              <a:rPr lang="en-US" sz="2800" dirty="0" smtClean="0"/>
              <a:t> 2</a:t>
            </a:r>
            <a:endParaRPr lang="en-US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80" y="5805264"/>
            <a:ext cx="4960640" cy="72008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Identiteit van een basisschool</a:t>
            </a:r>
            <a:endParaRPr lang="en-GB" altLang="en-US" smtClean="0">
              <a:latin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19256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err="1" smtClean="0">
                <a:latin typeface="Arial" charset="0"/>
              </a:rPr>
              <a:t>Levensbeschouwelijke</a:t>
            </a:r>
            <a:r>
              <a:rPr lang="en-US" altLang="en-US" sz="2800" dirty="0" smtClean="0">
                <a:latin typeface="Arial" charset="0"/>
              </a:rPr>
              <a:t> </a:t>
            </a:r>
            <a:r>
              <a:rPr lang="en-US" altLang="en-US" sz="2800" dirty="0" err="1" smtClean="0">
                <a:latin typeface="Arial" charset="0"/>
              </a:rPr>
              <a:t>identiteit</a:t>
            </a:r>
            <a:r>
              <a:rPr lang="en-US" altLang="en-US" sz="2800" dirty="0" smtClean="0">
                <a:latin typeface="Arial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>
                <a:latin typeface="Arial" charset="0"/>
              </a:rPr>
              <a:t>-</a:t>
            </a:r>
            <a:r>
              <a:rPr lang="en-US" altLang="en-US" sz="2800" dirty="0" err="1" smtClean="0">
                <a:latin typeface="Arial" charset="0"/>
              </a:rPr>
              <a:t>Confessioneel</a:t>
            </a:r>
            <a:r>
              <a:rPr lang="en-US" altLang="en-US" sz="2800" dirty="0" smtClean="0">
                <a:latin typeface="Arial" charset="0"/>
              </a:rPr>
              <a:t> </a:t>
            </a:r>
            <a:r>
              <a:rPr lang="en-US" altLang="en-US" sz="2400" dirty="0" smtClean="0">
                <a:latin typeface="Arial" charset="0"/>
              </a:rPr>
              <a:t>(</a:t>
            </a:r>
            <a:r>
              <a:rPr lang="en-US" altLang="en-US" sz="2400" dirty="0" err="1" smtClean="0">
                <a:latin typeface="Arial" charset="0"/>
              </a:rPr>
              <a:t>bijzonder</a:t>
            </a:r>
            <a:r>
              <a:rPr lang="en-US" altLang="en-US" sz="2400" dirty="0" smtClean="0">
                <a:latin typeface="Arial" charset="0"/>
              </a:rPr>
              <a:t>)</a:t>
            </a:r>
            <a:r>
              <a:rPr lang="en-US" altLang="en-US" sz="2800" dirty="0" smtClean="0">
                <a:latin typeface="Arial" charset="0"/>
              </a:rPr>
              <a:t> of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>
                <a:latin typeface="Arial" charset="0"/>
              </a:rPr>
              <a:t>-</a:t>
            </a:r>
            <a:r>
              <a:rPr lang="en-US" altLang="en-US" sz="2800" dirty="0" err="1" smtClean="0">
                <a:latin typeface="Arial" charset="0"/>
              </a:rPr>
              <a:t>Actief</a:t>
            </a:r>
            <a:r>
              <a:rPr lang="en-US" altLang="en-US" sz="2800" dirty="0" smtClean="0">
                <a:latin typeface="Arial" charset="0"/>
              </a:rPr>
              <a:t> </a:t>
            </a:r>
            <a:r>
              <a:rPr lang="en-US" altLang="en-US" sz="2800" dirty="0" err="1" smtClean="0">
                <a:latin typeface="Arial" charset="0"/>
              </a:rPr>
              <a:t>pluriform</a:t>
            </a:r>
            <a:r>
              <a:rPr lang="en-US" altLang="en-US" sz="2800" dirty="0" smtClean="0">
                <a:latin typeface="Arial" charset="0"/>
              </a:rPr>
              <a:t> </a:t>
            </a:r>
            <a:r>
              <a:rPr lang="en-US" altLang="en-US" sz="2400" dirty="0" smtClean="0">
                <a:latin typeface="Arial" charset="0"/>
              </a:rPr>
              <a:t>(</a:t>
            </a:r>
            <a:r>
              <a:rPr lang="en-US" altLang="en-US" sz="2400" dirty="0" err="1" smtClean="0">
                <a:latin typeface="Arial" charset="0"/>
              </a:rPr>
              <a:t>openbaar</a:t>
            </a:r>
            <a:r>
              <a:rPr lang="en-US" altLang="en-US" sz="2400" dirty="0" smtClean="0">
                <a:latin typeface="Arial" charset="0"/>
              </a:rPr>
              <a:t>/ </a:t>
            </a:r>
            <a:r>
              <a:rPr lang="en-US" altLang="en-US" sz="2400" dirty="0" err="1" smtClean="0">
                <a:latin typeface="Arial" charset="0"/>
              </a:rPr>
              <a:t>Algemeen</a:t>
            </a: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</a:rPr>
              <a:t>bijzonder</a:t>
            </a:r>
            <a:r>
              <a:rPr lang="en-US" altLang="en-US" sz="2400" dirty="0" smtClean="0">
                <a:latin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 smtClean="0">
                <a:latin typeface="Arial" charset="0"/>
              </a:rPr>
              <a:t>Onderwijskundige</a:t>
            </a:r>
            <a:r>
              <a:rPr lang="en-US" altLang="en-US" sz="2800" dirty="0" smtClean="0">
                <a:latin typeface="Arial" charset="0"/>
              </a:rPr>
              <a:t> </a:t>
            </a:r>
            <a:r>
              <a:rPr lang="en-US" altLang="en-US" sz="2800" dirty="0" err="1" smtClean="0">
                <a:latin typeface="Arial" charset="0"/>
              </a:rPr>
              <a:t>identiteit</a:t>
            </a:r>
            <a:endParaRPr lang="en-US" altLang="en-US" sz="2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>
                <a:latin typeface="Arial" charset="0"/>
              </a:rPr>
              <a:t>-</a:t>
            </a:r>
            <a:r>
              <a:rPr lang="en-US" altLang="en-US" sz="2800" dirty="0" err="1" smtClean="0">
                <a:latin typeface="Arial" charset="0"/>
              </a:rPr>
              <a:t>Bijvoorbeeld</a:t>
            </a:r>
            <a:r>
              <a:rPr lang="en-US" altLang="en-US" sz="2800" dirty="0" smtClean="0">
                <a:latin typeface="Arial" charset="0"/>
              </a:rPr>
              <a:t>: Jena, Dalton </a:t>
            </a:r>
            <a:r>
              <a:rPr lang="en-US" altLang="en-US" sz="2800" dirty="0" err="1" smtClean="0">
                <a:latin typeface="Arial" charset="0"/>
              </a:rPr>
              <a:t>en</a:t>
            </a:r>
            <a:r>
              <a:rPr lang="en-US" altLang="en-US" sz="2800" dirty="0" smtClean="0">
                <a:latin typeface="Arial" charset="0"/>
              </a:rPr>
              <a:t> Montessori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 smtClean="0">
                <a:latin typeface="Arial" charset="0"/>
              </a:rPr>
              <a:t>Maatschappelijke</a:t>
            </a:r>
            <a:r>
              <a:rPr lang="en-US" altLang="en-US" sz="2800" dirty="0" smtClean="0">
                <a:latin typeface="Arial" charset="0"/>
              </a:rPr>
              <a:t> </a:t>
            </a:r>
            <a:r>
              <a:rPr lang="en-US" altLang="en-US" sz="2800" dirty="0" err="1" smtClean="0">
                <a:latin typeface="Arial" charset="0"/>
              </a:rPr>
              <a:t>identiteit</a:t>
            </a:r>
            <a:endParaRPr lang="en-US" altLang="en-US" sz="2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 smtClean="0">
                <a:latin typeface="Arial" charset="0"/>
              </a:rPr>
              <a:t>Culturele</a:t>
            </a:r>
            <a:r>
              <a:rPr lang="en-US" altLang="en-US" sz="2800" dirty="0" smtClean="0">
                <a:latin typeface="Arial" charset="0"/>
              </a:rPr>
              <a:t> </a:t>
            </a:r>
            <a:r>
              <a:rPr lang="en-US" altLang="en-US" sz="2800" dirty="0" err="1" smtClean="0">
                <a:latin typeface="Arial" charset="0"/>
              </a:rPr>
              <a:t>identiteit</a:t>
            </a:r>
            <a:endParaRPr lang="en-US" altLang="en-US" sz="2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 smtClean="0">
                <a:latin typeface="Arial" charset="0"/>
              </a:rPr>
              <a:t>Enz</a:t>
            </a:r>
            <a:r>
              <a:rPr lang="en-US" altLang="en-US" sz="2800" dirty="0" smtClean="0">
                <a:latin typeface="Arial" charset="0"/>
              </a:rPr>
              <a:t>. 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olidFill>
                  <a:schemeClr val="accent2"/>
                </a:solidFill>
                <a:latin typeface="Arial" charset="0"/>
              </a:rPr>
              <a:t>               (</a:t>
            </a:r>
            <a:r>
              <a:rPr lang="en-US" altLang="en-US" sz="2400" i="1" dirty="0" err="1" smtClean="0">
                <a:solidFill>
                  <a:schemeClr val="accent2"/>
                </a:solidFill>
                <a:latin typeface="Arial" charset="0"/>
              </a:rPr>
              <a:t>speciaal</a:t>
            </a:r>
            <a:r>
              <a:rPr lang="en-US" altLang="en-US" sz="2400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altLang="en-US" sz="2400" dirty="0" err="1" smtClean="0">
                <a:solidFill>
                  <a:schemeClr val="accent2"/>
                </a:solidFill>
                <a:latin typeface="Arial" charset="0"/>
              </a:rPr>
              <a:t>basisonderwijs</a:t>
            </a:r>
            <a:r>
              <a:rPr lang="en-US" altLang="en-US" sz="2400" dirty="0" smtClean="0">
                <a:solidFill>
                  <a:schemeClr val="accent2"/>
                </a:solidFill>
                <a:latin typeface="Arial" charset="0"/>
              </a:rPr>
              <a:t> is </a:t>
            </a:r>
            <a:r>
              <a:rPr lang="en-US" altLang="en-US" sz="2400" dirty="0" err="1" smtClean="0">
                <a:solidFill>
                  <a:schemeClr val="accent2"/>
                </a:solidFill>
                <a:latin typeface="Arial" charset="0"/>
              </a:rPr>
              <a:t>iets</a:t>
            </a:r>
            <a:r>
              <a:rPr lang="en-US" altLang="en-US" sz="2400" dirty="0" smtClean="0">
                <a:solidFill>
                  <a:schemeClr val="accent2"/>
                </a:solidFill>
                <a:latin typeface="Arial" charset="0"/>
              </a:rPr>
              <a:t> heel </a:t>
            </a:r>
            <a:r>
              <a:rPr lang="en-US" altLang="en-US" sz="2400" dirty="0" err="1" smtClean="0">
                <a:solidFill>
                  <a:schemeClr val="accent2"/>
                </a:solidFill>
                <a:latin typeface="Arial" charset="0"/>
              </a:rPr>
              <a:t>anders</a:t>
            </a:r>
            <a:r>
              <a:rPr lang="en-US" altLang="en-US" sz="2400" dirty="0" smtClean="0">
                <a:solidFill>
                  <a:schemeClr val="accent2"/>
                </a:solidFill>
                <a:latin typeface="Arial" charset="0"/>
              </a:rPr>
              <a:t>!)</a:t>
            </a:r>
            <a:endParaRPr lang="en-GB" altLang="en-US" sz="2400" dirty="0" smtClean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260648"/>
            <a:ext cx="5830416" cy="1491952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Arial" charset="0"/>
              </a:rPr>
              <a:t>Grondslag</a:t>
            </a:r>
            <a:r>
              <a:rPr lang="en-US" altLang="en-US" dirty="0" smtClean="0">
                <a:latin typeface="Arial" charset="0"/>
              </a:rPr>
              <a:t> of </a:t>
            </a:r>
            <a:r>
              <a:rPr lang="en-US" altLang="en-US" dirty="0" err="1" smtClean="0">
                <a:latin typeface="Arial" charset="0"/>
              </a:rPr>
              <a:t>denominatie</a:t>
            </a:r>
            <a:r>
              <a:rPr lang="en-US" altLang="en-US" dirty="0" smtClean="0">
                <a:latin typeface="Arial" charset="0"/>
              </a:rPr>
              <a:t> van </a:t>
            </a:r>
            <a:r>
              <a:rPr lang="en-US" altLang="en-US" dirty="0" err="1" smtClean="0">
                <a:latin typeface="Arial" charset="0"/>
              </a:rPr>
              <a:t>een</a:t>
            </a:r>
            <a:r>
              <a:rPr lang="en-US" altLang="en-US" dirty="0" smtClean="0">
                <a:latin typeface="Arial" charset="0"/>
              </a:rPr>
              <a:t> school</a:t>
            </a:r>
            <a:endParaRPr lang="en-GB" altLang="en-US" dirty="0" smtClean="0">
              <a:latin typeface="Arial" charset="0"/>
            </a:endParaRP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400" dirty="0" smtClean="0">
              <a:latin typeface="Arial" charset="0"/>
            </a:endParaRPr>
          </a:p>
          <a:p>
            <a:pPr eaLnBrk="1" hangingPunct="1"/>
            <a:r>
              <a:rPr lang="en-US" altLang="en-US" sz="2400" dirty="0" err="1" smtClean="0">
                <a:latin typeface="Arial" charset="0"/>
              </a:rPr>
              <a:t>Metafoor</a:t>
            </a: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</a:rPr>
              <a:t>Huis</a:t>
            </a:r>
            <a:r>
              <a:rPr lang="en-US" altLang="en-US" sz="2400" dirty="0" smtClean="0">
                <a:latin typeface="Arial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>
                <a:latin typeface="Arial" charset="0"/>
              </a:rPr>
              <a:t>De </a:t>
            </a:r>
            <a:r>
              <a:rPr lang="en-US" altLang="en-US" sz="2400" b="1" dirty="0" err="1" smtClean="0">
                <a:latin typeface="Arial" charset="0"/>
              </a:rPr>
              <a:t>grondslag</a:t>
            </a:r>
            <a:r>
              <a:rPr lang="en-US" altLang="en-US" sz="2400" dirty="0" smtClean="0">
                <a:latin typeface="Arial" charset="0"/>
              </a:rPr>
              <a:t> is het </a:t>
            </a:r>
            <a:r>
              <a:rPr lang="en-US" altLang="en-US" sz="2400" b="1" dirty="0" smtClean="0">
                <a:latin typeface="Arial" charset="0"/>
              </a:rPr>
              <a:t>fundament</a:t>
            </a:r>
            <a:r>
              <a:rPr lang="en-US" altLang="en-US" sz="2400" dirty="0" smtClean="0">
                <a:latin typeface="Arial" charset="0"/>
              </a:rPr>
              <a:t>, de </a:t>
            </a:r>
            <a:r>
              <a:rPr lang="en-US" altLang="en-US" sz="2400" dirty="0" err="1" smtClean="0">
                <a:latin typeface="Arial" charset="0"/>
              </a:rPr>
              <a:t>pedagogische</a:t>
            </a:r>
            <a:r>
              <a:rPr lang="en-US" altLang="en-US" sz="2400" dirty="0" smtClean="0">
                <a:latin typeface="Arial" charset="0"/>
              </a:rPr>
              <a:t>, </a:t>
            </a:r>
            <a:r>
              <a:rPr lang="en-US" altLang="en-US" sz="2400" dirty="0" err="1" smtClean="0">
                <a:latin typeface="Arial" charset="0"/>
              </a:rPr>
              <a:t>maatschappelijke</a:t>
            </a:r>
            <a:r>
              <a:rPr lang="en-US" altLang="en-US" sz="2400" dirty="0" smtClean="0">
                <a:latin typeface="Arial" charset="0"/>
              </a:rPr>
              <a:t>, </a:t>
            </a:r>
            <a:r>
              <a:rPr lang="en-US" altLang="en-US" sz="2400" dirty="0" err="1" smtClean="0">
                <a:latin typeface="Arial" charset="0"/>
              </a:rPr>
              <a:t>organisatorische</a:t>
            </a:r>
            <a:r>
              <a:rPr lang="en-US" altLang="en-US" sz="2400" dirty="0" smtClean="0">
                <a:latin typeface="Arial" charset="0"/>
              </a:rPr>
              <a:t> en de </a:t>
            </a:r>
            <a:r>
              <a:rPr lang="en-US" altLang="en-US" sz="2400" dirty="0" err="1" smtClean="0">
                <a:latin typeface="Arial" charset="0"/>
              </a:rPr>
              <a:t>levensbeschouwelijke</a:t>
            </a: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</a:rPr>
              <a:t>identiteit</a:t>
            </a: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</a:rPr>
              <a:t>zijn</a:t>
            </a: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</a:rPr>
              <a:t>uitwerkingen</a:t>
            </a:r>
            <a:r>
              <a:rPr lang="en-US" altLang="en-US" sz="2400" dirty="0" smtClean="0">
                <a:latin typeface="Arial" charset="0"/>
              </a:rPr>
              <a:t> of ‘</a:t>
            </a:r>
            <a:r>
              <a:rPr lang="en-US" altLang="en-US" sz="2400" dirty="0" err="1" smtClean="0">
                <a:latin typeface="Arial" charset="0"/>
              </a:rPr>
              <a:t>kamers</a:t>
            </a:r>
            <a:r>
              <a:rPr lang="en-US" altLang="en-US" sz="2400" dirty="0" smtClean="0">
                <a:latin typeface="Arial" charset="0"/>
              </a:rPr>
              <a:t>’</a:t>
            </a:r>
            <a:r>
              <a:rPr lang="en-US" altLang="en-US" sz="2800" dirty="0" smtClean="0"/>
              <a:t>  </a:t>
            </a:r>
            <a:endParaRPr lang="en-GB" altLang="en-US" sz="2800" dirty="0" smtClean="0"/>
          </a:p>
        </p:txBody>
      </p:sp>
      <p:pic>
        <p:nvPicPr>
          <p:cNvPr id="11268" name="Picture 7" descr="h-af-zant-front-kl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828800"/>
            <a:ext cx="2511425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2782741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5758408" cy="1347936"/>
          </a:xfrm>
        </p:spPr>
        <p:txBody>
          <a:bodyPr/>
          <a:lstStyle/>
          <a:p>
            <a:r>
              <a:rPr lang="nl-NL" altLang="en-US" dirty="0" smtClean="0"/>
              <a:t>Feitelijke en </a:t>
            </a:r>
            <a:r>
              <a:rPr lang="nl-NL" altLang="en-US" dirty="0" smtClean="0">
                <a:solidFill>
                  <a:srgbClr val="00B050"/>
                </a:solidFill>
              </a:rPr>
              <a:t>wenselijke</a:t>
            </a:r>
            <a:r>
              <a:rPr lang="nl-NL" altLang="en-US" dirty="0" smtClean="0"/>
              <a:t> identiteit</a:t>
            </a:r>
          </a:p>
        </p:txBody>
      </p:sp>
      <p:sp>
        <p:nvSpPr>
          <p:cNvPr id="12291" name="Tijdelijke aanduiding voor illustratie 2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12292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altLang="en-US" smtClean="0"/>
          </a:p>
        </p:txBody>
      </p:sp>
      <p:sp>
        <p:nvSpPr>
          <p:cNvPr id="12293" name="Rechthoek 4"/>
          <p:cNvSpPr>
            <a:spLocks noChangeArrowheads="1"/>
          </p:cNvSpPr>
          <p:nvPr/>
        </p:nvSpPr>
        <p:spPr bwMode="auto">
          <a:xfrm>
            <a:off x="1042988" y="2090738"/>
            <a:ext cx="5815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l-NL" altLang="en-US"/>
              <a:t>  </a:t>
            </a:r>
            <a:endParaRPr lang="nl-NL" altLang="en-US">
              <a:solidFill>
                <a:srgbClr val="00B050"/>
              </a:solidFill>
            </a:endParaRP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773238"/>
            <a:ext cx="85661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0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2699791" y="642938"/>
            <a:ext cx="5786983" cy="1143000"/>
          </a:xfrm>
        </p:spPr>
        <p:txBody>
          <a:bodyPr/>
          <a:lstStyle/>
          <a:p>
            <a:pPr eaLnBrk="1" hangingPunct="1"/>
            <a:r>
              <a:rPr lang="nl-NL" altLang="en-US" dirty="0" smtClean="0">
                <a:latin typeface="Arial" charset="0"/>
                <a:cs typeface="Arial" charset="0"/>
              </a:rPr>
              <a:t>Smalle en brede identiteit</a:t>
            </a:r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/>
          <a:lstStyle/>
          <a:p>
            <a:pPr eaLnBrk="1" hangingPunct="1"/>
            <a:r>
              <a:rPr lang="nl-NL" altLang="en-US" dirty="0" smtClean="0">
                <a:latin typeface="Arial" charset="0"/>
                <a:cs typeface="Arial" charset="0"/>
              </a:rPr>
              <a:t>Smal: zichtbare deel identiteit</a:t>
            </a:r>
          </a:p>
          <a:p>
            <a:pPr eaLnBrk="1" hangingPunct="1">
              <a:buFontTx/>
              <a:buNone/>
            </a:pPr>
            <a:r>
              <a:rPr lang="nl-NL" altLang="en-US" dirty="0" smtClean="0">
                <a:latin typeface="Arial" charset="0"/>
                <a:cs typeface="Arial" charset="0"/>
              </a:rPr>
              <a:t>bv de naam van de school</a:t>
            </a:r>
          </a:p>
          <a:p>
            <a:pPr eaLnBrk="1" hangingPunct="1"/>
            <a:endParaRPr lang="nl-NL" alt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nl-NL" altLang="en-US" dirty="0" smtClean="0">
                <a:latin typeface="Arial" charset="0"/>
                <a:cs typeface="Arial" charset="0"/>
              </a:rPr>
              <a:t>Breed: doorwerking van identiteit in niet direct zichtbare zaken</a:t>
            </a:r>
          </a:p>
          <a:p>
            <a:pPr marL="0" indent="0" eaLnBrk="1" hangingPunct="1">
              <a:buNone/>
            </a:pPr>
            <a:r>
              <a:rPr lang="nl-NL" altLang="en-US" dirty="0" smtClean="0">
                <a:latin typeface="Arial" charset="0"/>
                <a:cs typeface="Arial" charset="0"/>
              </a:rPr>
              <a:t>Bv hoe gaan we met elkaar om? </a:t>
            </a:r>
          </a:p>
        </p:txBody>
      </p:sp>
    </p:spTree>
    <p:extLst>
      <p:ext uri="{BB962C8B-B14F-4D97-AF65-F5344CB8AC3E}">
        <p14:creationId xmlns:p14="http://schemas.microsoft.com/office/powerpoint/2010/main" val="2954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357188"/>
            <a:ext cx="5758408" cy="1395412"/>
          </a:xfrm>
        </p:spPr>
        <p:txBody>
          <a:bodyPr/>
          <a:lstStyle/>
          <a:p>
            <a:pPr eaLnBrk="1" hangingPunct="1"/>
            <a:r>
              <a:rPr lang="nl-NL" altLang="en-US" dirty="0" smtClean="0">
                <a:latin typeface="Arial" charset="0"/>
              </a:rPr>
              <a:t>Secularisatie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571625"/>
            <a:ext cx="7772400" cy="4452938"/>
          </a:xfrm>
        </p:spPr>
        <p:txBody>
          <a:bodyPr/>
          <a:lstStyle/>
          <a:p>
            <a:pPr eaLnBrk="1" hangingPunct="1"/>
            <a:r>
              <a:rPr lang="nl-NL" altLang="en-US" smtClean="0">
                <a:latin typeface="Arial" charset="0"/>
              </a:rPr>
              <a:t>Kerkgebouw als boekhandel: </a:t>
            </a:r>
          </a:p>
        </p:txBody>
      </p:sp>
      <p:pic>
        <p:nvPicPr>
          <p:cNvPr id="15364" name="Picture 5" descr="http://www.viamichelin.nl/tpl/mag6/art200810/img/tourisme-kerktoerisme-text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14563"/>
            <a:ext cx="589438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>
                <a:latin typeface="Arial" charset="0"/>
                <a:cs typeface="Arial" charset="0"/>
              </a:rPr>
              <a:t>Invloed secularisatie…</a:t>
            </a:r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564904"/>
            <a:ext cx="8219256" cy="3561259"/>
          </a:xfrm>
        </p:spPr>
        <p:txBody>
          <a:bodyPr/>
          <a:lstStyle/>
          <a:p>
            <a:pPr eaLnBrk="1" hangingPunct="1"/>
            <a:r>
              <a:rPr lang="nl-NL" altLang="en-US" dirty="0" smtClean="0">
                <a:latin typeface="Arial" charset="0"/>
                <a:cs typeface="Arial" charset="0"/>
              </a:rPr>
              <a:t>Niet méér kinderen naar openbaar onderwijs… </a:t>
            </a:r>
            <a:r>
              <a:rPr lang="nl-NL" altLang="en-US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He??? </a:t>
            </a:r>
          </a:p>
          <a:p>
            <a:pPr eaLnBrk="1" hangingPunct="1"/>
            <a:r>
              <a:rPr lang="nl-NL" altLang="en-US" dirty="0" smtClean="0">
                <a:latin typeface="Arial" charset="0"/>
                <a:cs typeface="Arial" charset="0"/>
              </a:rPr>
              <a:t>Doorwerking secularisatie in het bijzonder onderwijs</a:t>
            </a:r>
          </a:p>
        </p:txBody>
      </p:sp>
    </p:spTree>
    <p:extLst>
      <p:ext uri="{BB962C8B-B14F-4D97-AF65-F5344CB8AC3E}">
        <p14:creationId xmlns:p14="http://schemas.microsoft.com/office/powerpoint/2010/main" val="321375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>
                <a:latin typeface="Arial" charset="0"/>
              </a:rPr>
              <a:t>Waar komt dit schoolsysteem vandaan (1)?</a:t>
            </a:r>
            <a:endParaRPr lang="en-GB" altLang="en-US" sz="3600" smtClean="0"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Arial" charset="0"/>
              </a:rPr>
              <a:t>Middeleeuwen </a:t>
            </a:r>
            <a:r>
              <a:rPr lang="en-US" altLang="en-US" sz="2000" smtClean="0">
                <a:latin typeface="Arial" charset="0"/>
              </a:rPr>
              <a:t>500-1500 </a:t>
            </a:r>
          </a:p>
          <a:p>
            <a:pPr eaLnBrk="1" hangingPunct="1"/>
            <a:r>
              <a:rPr lang="en-US" altLang="en-US" sz="2800" smtClean="0">
                <a:latin typeface="Arial" charset="0"/>
              </a:rPr>
              <a:t>De Verlichting </a:t>
            </a:r>
            <a:r>
              <a:rPr lang="en-US" altLang="en-US" sz="2000" smtClean="0">
                <a:latin typeface="Arial" charset="0"/>
              </a:rPr>
              <a:t>1750-1820</a:t>
            </a:r>
            <a:r>
              <a:rPr lang="en-US" altLang="en-US" sz="2800" smtClean="0">
                <a:latin typeface="Arial" charset="0"/>
              </a:rPr>
              <a:t>   </a:t>
            </a:r>
          </a:p>
          <a:p>
            <a:pPr eaLnBrk="1" hangingPunct="1"/>
            <a:r>
              <a:rPr lang="en-US" altLang="en-US" sz="2800" smtClean="0">
                <a:latin typeface="Arial" charset="0"/>
              </a:rPr>
              <a:t>Moderne tijd: </a:t>
            </a:r>
            <a:r>
              <a:rPr lang="en-US" altLang="en-US" sz="2400" smtClean="0">
                <a:solidFill>
                  <a:srgbClr val="00B0F0"/>
                </a:solidFill>
                <a:latin typeface="Arial" charset="0"/>
              </a:rPr>
              <a:t>Verzuiling</a:t>
            </a:r>
          </a:p>
          <a:p>
            <a:pPr eaLnBrk="1" hangingPunct="1">
              <a:buFontTx/>
              <a:buNone/>
            </a:pPr>
            <a:r>
              <a:rPr lang="en-US" altLang="en-US" sz="2400" smtClean="0">
                <a:latin typeface="Arial" charset="0"/>
              </a:rPr>
              <a:t>Verzuiling: verticale structuur in de samenleving van o.a. kerk, krant, omroep, politieke partij. </a:t>
            </a:r>
            <a:r>
              <a:rPr lang="en-US" altLang="en-US" sz="2400" smtClean="0">
                <a:solidFill>
                  <a:srgbClr val="FF6600"/>
                </a:solidFill>
                <a:latin typeface="Arial" charset="0"/>
              </a:rPr>
              <a:t>exclusivisme</a:t>
            </a:r>
          </a:p>
          <a:p>
            <a:pPr eaLnBrk="1" hangingPunct="1"/>
            <a:r>
              <a:rPr lang="en-US" altLang="en-US" sz="2800" smtClean="0">
                <a:latin typeface="Arial" charset="0"/>
              </a:rPr>
              <a:t>Secularisatie </a:t>
            </a:r>
            <a:r>
              <a:rPr lang="en-US" altLang="en-US" sz="2400" smtClean="0">
                <a:latin typeface="Arial" charset="0"/>
              </a:rPr>
              <a:t>(Ontkerkelijking)</a:t>
            </a:r>
          </a:p>
          <a:p>
            <a:pPr eaLnBrk="1" hangingPunct="1"/>
            <a:r>
              <a:rPr lang="en-US" altLang="en-US" sz="2800" smtClean="0">
                <a:latin typeface="Arial" charset="0"/>
              </a:rPr>
              <a:t>Postmoderne tijd: </a:t>
            </a:r>
          </a:p>
          <a:p>
            <a:pPr eaLnBrk="1" hangingPunct="1">
              <a:buFontTx/>
              <a:buNone/>
            </a:pPr>
            <a:r>
              <a:rPr lang="en-US" altLang="en-US" sz="2400" smtClean="0">
                <a:solidFill>
                  <a:srgbClr val="00B0F0"/>
                </a:solidFill>
                <a:latin typeface="Arial" charset="0"/>
              </a:rPr>
              <a:t>Ontzuiling </a:t>
            </a:r>
            <a:r>
              <a:rPr lang="en-US" altLang="en-US" sz="2400" smtClean="0">
                <a:latin typeface="Arial" charset="0"/>
              </a:rPr>
              <a:t>van samenleving. Met uitzondering van…</a:t>
            </a:r>
            <a:endParaRPr lang="en-GB" altLang="en-US" sz="24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>
                <a:latin typeface="Arial" charset="0"/>
              </a:rPr>
              <a:t>Waar komt dit schoolsysteem vandaan (2)?</a:t>
            </a:r>
            <a:endParaRPr lang="en-GB" altLang="en-US" sz="3600" smtClean="0"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Arial" charset="0"/>
              </a:rPr>
              <a:t>Onderwijshistorie: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Arial" charset="0"/>
              </a:rPr>
              <a:t>SCHOOLSTRIJD 1806-1917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latin typeface="Arial" charset="0"/>
              </a:rPr>
              <a:t>1806: onderwijswet: alle onderwijs is openbaar ter ontwikkeling van maatschappelijke en christelijke deugden. Oprichten bijzonder onderwijs verboden! </a:t>
            </a:r>
            <a:endParaRPr lang="en-US" altLang="en-US" sz="2800" smtClean="0">
              <a:solidFill>
                <a:srgbClr val="FF66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latin typeface="Arial" charset="0"/>
              </a:rPr>
              <a:t>1917: Artikel 23 in de grondwet: financiele gelijkstelling bijzonder en openbaar onderwijs  Verzuiling onderwijs duurt voort! </a:t>
            </a:r>
            <a:r>
              <a:rPr lang="en-US" altLang="en-US" sz="2800" smtClean="0">
                <a:solidFill>
                  <a:srgbClr val="FF6600"/>
                </a:solidFill>
                <a:latin typeface="Arial" charset="0"/>
              </a:rPr>
              <a:t>exclusivisme</a:t>
            </a:r>
            <a:endParaRPr lang="en-GB" altLang="en-US" sz="2800" smtClean="0">
              <a:solidFill>
                <a:srgbClr val="FF66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Consequenties</a:t>
            </a:r>
            <a:r>
              <a:rPr lang="en-US" altLang="en-US" smtClean="0"/>
              <a:t>…</a:t>
            </a:r>
            <a:endParaRPr lang="en-GB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latin typeface="Arial" charset="0"/>
              </a:rPr>
              <a:t>Omdat</a:t>
            </a:r>
            <a:r>
              <a:rPr lang="en-US" altLang="en-US" dirty="0" smtClean="0">
                <a:latin typeface="Arial" charset="0"/>
              </a:rPr>
              <a:t> het </a:t>
            </a:r>
            <a:r>
              <a:rPr lang="en-US" altLang="en-US" dirty="0" err="1" smtClean="0">
                <a:latin typeface="Arial" charset="0"/>
              </a:rPr>
              <a:t>onderwijs</a:t>
            </a:r>
            <a:r>
              <a:rPr lang="en-US" altLang="en-US" dirty="0" smtClean="0">
                <a:latin typeface="Arial" charset="0"/>
              </a:rPr>
              <a:t> nog steeds </a:t>
            </a:r>
            <a:r>
              <a:rPr lang="en-US" altLang="en-US" dirty="0" err="1" smtClean="0">
                <a:latin typeface="Arial" charset="0"/>
              </a:rPr>
              <a:t>verzuild</a:t>
            </a:r>
            <a:r>
              <a:rPr lang="en-US" altLang="en-US" dirty="0" smtClean="0">
                <a:latin typeface="Arial" charset="0"/>
              </a:rPr>
              <a:t> is </a:t>
            </a:r>
            <a:r>
              <a:rPr lang="en-US" altLang="en-US" b="1" dirty="0" err="1" smtClean="0">
                <a:latin typeface="Arial" charset="0"/>
              </a:rPr>
              <a:t>moeten</a:t>
            </a:r>
            <a:r>
              <a:rPr lang="en-US" altLang="en-US" dirty="0" smtClean="0">
                <a:latin typeface="Arial" charset="0"/>
              </a:rPr>
              <a:t> studenten op de APO </a:t>
            </a:r>
            <a:r>
              <a:rPr lang="en-US" altLang="en-US" dirty="0" err="1" smtClean="0">
                <a:latin typeface="Arial" charset="0"/>
              </a:rPr>
              <a:t>Saxion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Enschede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een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keuze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maken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uit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één</a:t>
            </a:r>
            <a:r>
              <a:rPr lang="en-US" altLang="en-US" dirty="0" smtClean="0">
                <a:latin typeface="Arial" charset="0"/>
              </a:rPr>
              <a:t> van de </a:t>
            </a:r>
            <a:r>
              <a:rPr lang="en-US" altLang="en-US" dirty="0" err="1" smtClean="0">
                <a:latin typeface="Arial" charset="0"/>
              </a:rPr>
              <a:t>drie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denominaties</a:t>
            </a:r>
            <a:r>
              <a:rPr lang="en-US" altLang="en-US" dirty="0" smtClean="0">
                <a:latin typeface="Arial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dirty="0" smtClean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latin typeface="Arial" charset="0"/>
              </a:rPr>
              <a:t>Dit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heeft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gevolgen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voor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stageschool</a:t>
            </a:r>
            <a:r>
              <a:rPr lang="en-US" altLang="en-US" dirty="0" smtClean="0">
                <a:latin typeface="Arial" charset="0"/>
              </a:rPr>
              <a:t> en </a:t>
            </a:r>
            <a:r>
              <a:rPr lang="en-US" altLang="en-US" dirty="0" err="1" smtClean="0">
                <a:latin typeface="Arial" charset="0"/>
              </a:rPr>
              <a:t>lesprogramma</a:t>
            </a:r>
            <a:r>
              <a:rPr lang="en-US" altLang="en-US" dirty="0" smtClean="0">
                <a:latin typeface="Arial" charset="0"/>
              </a:rPr>
              <a:t>.</a:t>
            </a:r>
            <a:endParaRPr lang="en-GB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latin typeface="Arial" charset="0"/>
              </a:rPr>
              <a:t>Hoe een goede keuze te maken?</a:t>
            </a:r>
            <a:endParaRPr lang="en-GB" altLang="en-US" sz="4000" smtClean="0"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err="1" smtClean="0">
                <a:latin typeface="Arial" charset="0"/>
              </a:rPr>
              <a:t>Bestuderen</a:t>
            </a:r>
            <a:r>
              <a:rPr lang="en-US" altLang="en-US" sz="2400" dirty="0" smtClean="0">
                <a:latin typeface="Arial" charset="0"/>
              </a:rPr>
              <a:t> van </a:t>
            </a:r>
            <a:r>
              <a:rPr lang="en-US" altLang="en-US" sz="2400" dirty="0" err="1" smtClean="0">
                <a:latin typeface="Arial" charset="0"/>
              </a:rPr>
              <a:t>literatuur</a:t>
            </a:r>
            <a:r>
              <a:rPr lang="en-US" altLang="en-US" sz="2400" dirty="0" smtClean="0">
                <a:latin typeface="Arial" charset="0"/>
              </a:rPr>
              <a:t> over </a:t>
            </a:r>
            <a:r>
              <a:rPr lang="en-US" altLang="en-US" sz="2400" dirty="0" err="1" smtClean="0">
                <a:latin typeface="Arial" charset="0"/>
              </a:rPr>
              <a:t>Nederlands</a:t>
            </a: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</a:rPr>
              <a:t>onderwijssysteem</a:t>
            </a:r>
            <a:r>
              <a:rPr lang="en-US" altLang="en-US" sz="2400" dirty="0" smtClean="0">
                <a:latin typeface="Arial" charset="0"/>
              </a:rPr>
              <a:t> (</a:t>
            </a:r>
            <a:r>
              <a:rPr lang="en-US" altLang="en-US" sz="2400" dirty="0" err="1" smtClean="0">
                <a:latin typeface="Arial" charset="0"/>
              </a:rPr>
              <a:t>uniek</a:t>
            </a:r>
            <a:r>
              <a:rPr lang="en-US" altLang="en-US" sz="2400" dirty="0" smtClean="0">
                <a:latin typeface="Arial" charset="0"/>
              </a:rPr>
              <a:t> in de </a:t>
            </a:r>
            <a:r>
              <a:rPr lang="en-US" altLang="en-US" sz="2400" dirty="0" err="1" smtClean="0">
                <a:latin typeface="Arial" charset="0"/>
              </a:rPr>
              <a:t>wereld</a:t>
            </a:r>
            <a:r>
              <a:rPr lang="en-US" altLang="en-US" sz="2400" dirty="0" smtClean="0">
                <a:latin typeface="Arial" charset="0"/>
              </a:rPr>
              <a:t>)</a:t>
            </a:r>
          </a:p>
          <a:p>
            <a:pPr eaLnBrk="1" hangingPunct="1"/>
            <a:r>
              <a:rPr lang="en-US" altLang="en-US" sz="2400" dirty="0" err="1" smtClean="0">
                <a:latin typeface="Arial" charset="0"/>
              </a:rPr>
              <a:t>Rondkijken</a:t>
            </a:r>
            <a:r>
              <a:rPr lang="en-US" altLang="en-US" sz="2400" dirty="0" smtClean="0">
                <a:latin typeface="Arial" charset="0"/>
              </a:rPr>
              <a:t> op </a:t>
            </a:r>
            <a:r>
              <a:rPr lang="en-US" altLang="en-US" sz="2400" dirty="0" err="1" smtClean="0">
                <a:latin typeface="Arial" charset="0"/>
              </a:rPr>
              <a:t>stageschool</a:t>
            </a:r>
            <a:r>
              <a:rPr lang="en-US" altLang="en-US" sz="2400" dirty="0" smtClean="0">
                <a:latin typeface="Arial" charset="0"/>
              </a:rPr>
              <a:t>; </a:t>
            </a:r>
            <a:r>
              <a:rPr lang="en-US" altLang="en-US" sz="2400" dirty="0" err="1" smtClean="0">
                <a:latin typeface="Arial" charset="0"/>
              </a:rPr>
              <a:t>opdracht</a:t>
            </a: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</a:rPr>
              <a:t>uitvoeren</a:t>
            </a:r>
            <a:r>
              <a:rPr lang="en-US" altLang="en-US" sz="2400" dirty="0" smtClean="0">
                <a:latin typeface="Arial" charset="0"/>
              </a:rPr>
              <a:t> </a:t>
            </a:r>
          </a:p>
          <a:p>
            <a:pPr eaLnBrk="1" hangingPunct="1"/>
            <a:endParaRPr lang="en-US" altLang="en-US" sz="2400" dirty="0" smtClean="0">
              <a:latin typeface="Arial" charset="0"/>
            </a:endParaRPr>
          </a:p>
          <a:p>
            <a:pPr eaLnBrk="1" hangingPunct="1"/>
            <a:r>
              <a:rPr lang="en-US" altLang="en-US" sz="2400" dirty="0" err="1" smtClean="0">
                <a:latin typeface="Arial" charset="0"/>
              </a:rPr>
              <a:t>Reflectie</a:t>
            </a:r>
            <a:r>
              <a:rPr lang="en-US" altLang="en-US" sz="2400" dirty="0" smtClean="0">
                <a:latin typeface="Arial" charset="0"/>
              </a:rPr>
              <a:t> op </a:t>
            </a:r>
            <a:r>
              <a:rPr lang="en-US" altLang="en-US" sz="2400" dirty="0" err="1" smtClean="0">
                <a:latin typeface="Arial" charset="0"/>
              </a:rPr>
              <a:t>jezelf</a:t>
            </a:r>
            <a:r>
              <a:rPr lang="en-US" altLang="en-US" sz="2400" dirty="0" smtClean="0">
                <a:latin typeface="Arial" charset="0"/>
              </a:rPr>
              <a:t>: BEROEPSIDENTITEIT: 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 err="1" smtClean="0">
                <a:latin typeface="Arial" charset="0"/>
              </a:rPr>
              <a:t>Wie</a:t>
            </a:r>
            <a:r>
              <a:rPr lang="en-US" altLang="en-US" sz="2400" dirty="0" smtClean="0">
                <a:latin typeface="Arial" charset="0"/>
              </a:rPr>
              <a:t> ben </a:t>
            </a:r>
            <a:r>
              <a:rPr lang="en-US" altLang="en-US" sz="2400" dirty="0" err="1" smtClean="0">
                <a:latin typeface="Arial" charset="0"/>
              </a:rPr>
              <a:t>ik</a:t>
            </a:r>
            <a:r>
              <a:rPr lang="en-US" altLang="en-US" sz="2400" dirty="0" smtClean="0">
                <a:latin typeface="Arial" charset="0"/>
              </a:rPr>
              <a:t>? Wat </a:t>
            </a:r>
            <a:r>
              <a:rPr lang="en-US" altLang="en-US" sz="2400" dirty="0" err="1" smtClean="0">
                <a:latin typeface="Arial" charset="0"/>
              </a:rPr>
              <a:t>wil</a:t>
            </a: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</a:rPr>
              <a:t>ik</a:t>
            </a:r>
            <a:r>
              <a:rPr lang="en-US" altLang="en-US" sz="2400" dirty="0" smtClean="0">
                <a:latin typeface="Arial" charset="0"/>
              </a:rPr>
              <a:t>? Hoe </a:t>
            </a:r>
            <a:r>
              <a:rPr lang="en-US" altLang="en-US" sz="2400" dirty="0" err="1" smtClean="0">
                <a:latin typeface="Arial" charset="0"/>
              </a:rPr>
              <a:t>wil</a:t>
            </a: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</a:rPr>
              <a:t>ik</a:t>
            </a: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</a:rPr>
              <a:t>zijn</a:t>
            </a: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</a:rPr>
              <a:t>als</a:t>
            </a: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</a:rPr>
              <a:t>leraar</a:t>
            </a:r>
            <a:r>
              <a:rPr lang="en-US" altLang="en-US" sz="2400" dirty="0" smtClean="0">
                <a:latin typeface="Arial" charset="0"/>
              </a:rPr>
              <a:t>? </a:t>
            </a:r>
          </a:p>
          <a:p>
            <a:pPr algn="ctr" eaLnBrk="1" hangingPunct="1">
              <a:buFontTx/>
              <a:buNone/>
            </a:pPr>
            <a:endParaRPr lang="en-US" altLang="en-US" sz="2400" dirty="0" smtClean="0">
              <a:latin typeface="Arial" charset="0"/>
            </a:endParaRPr>
          </a:p>
          <a:p>
            <a:pPr eaLnBrk="1" hangingPunct="1"/>
            <a:r>
              <a:rPr lang="en-US" altLang="en-US" sz="2400" dirty="0" err="1" smtClean="0">
                <a:latin typeface="Arial" charset="0"/>
              </a:rPr>
              <a:t>Voorlichting</a:t>
            </a:r>
            <a:r>
              <a:rPr lang="en-US" altLang="en-US" sz="2400" dirty="0" smtClean="0">
                <a:latin typeface="Arial" charset="0"/>
              </a:rPr>
              <a:t> door </a:t>
            </a:r>
            <a:r>
              <a:rPr lang="en-US" altLang="en-US" sz="2400" dirty="0" err="1" smtClean="0">
                <a:latin typeface="Arial" charset="0"/>
              </a:rPr>
              <a:t>vakdocenten</a:t>
            </a:r>
            <a:r>
              <a:rPr lang="en-US" altLang="en-US" sz="2400" dirty="0" smtClean="0">
                <a:latin typeface="Arial" charset="0"/>
              </a:rPr>
              <a:t>: </a:t>
            </a:r>
            <a:r>
              <a:rPr lang="en-US" altLang="en-US" sz="2400" dirty="0" err="1" smtClean="0">
                <a:latin typeface="Arial" charset="0"/>
              </a:rPr>
              <a:t>uitleg</a:t>
            </a: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</a:rPr>
              <a:t>programma’s</a:t>
            </a:r>
            <a:r>
              <a:rPr lang="en-US" altLang="en-US" sz="2400" dirty="0" smtClean="0">
                <a:latin typeface="Arial" charset="0"/>
              </a:rPr>
              <a:t> </a:t>
            </a:r>
          </a:p>
          <a:p>
            <a:pPr eaLnBrk="1" hangingPunct="1"/>
            <a:r>
              <a:rPr lang="en-US" altLang="en-US" sz="2400" dirty="0" smtClean="0">
                <a:latin typeface="Arial" charset="0"/>
              </a:rPr>
              <a:t>Forum met </a:t>
            </a:r>
            <a:r>
              <a:rPr lang="en-US" altLang="en-US" sz="2400" dirty="0" err="1" smtClean="0">
                <a:latin typeface="Arial" charset="0"/>
              </a:rPr>
              <a:t>basisschooldirecteuren</a:t>
            </a:r>
            <a:r>
              <a:rPr lang="en-US" altLang="en-US" sz="2400" dirty="0" smtClean="0">
                <a:latin typeface="Arial" charset="0"/>
              </a:rPr>
              <a:t>: </a:t>
            </a:r>
            <a:r>
              <a:rPr lang="en-US" altLang="en-US" sz="2400" dirty="0" err="1" smtClean="0">
                <a:latin typeface="Arial" charset="0"/>
              </a:rPr>
              <a:t>Wie</a:t>
            </a: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</a:rPr>
              <a:t>zoeken</a:t>
            </a: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</a:rPr>
              <a:t>zij</a:t>
            </a:r>
            <a:r>
              <a:rPr lang="en-US" altLang="en-US" sz="2400" dirty="0" smtClean="0">
                <a:latin typeface="Arial" charset="0"/>
              </a:rPr>
              <a:t>? </a:t>
            </a:r>
            <a:endParaRPr lang="en-GB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2684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latin typeface="Arial" charset="0"/>
              </a:rPr>
              <a:t/>
            </a:r>
            <a:br>
              <a:rPr lang="en-US" altLang="en-US" smtClean="0">
                <a:latin typeface="Arial" charset="0"/>
              </a:rPr>
            </a:br>
            <a:r>
              <a:rPr lang="en-US" altLang="en-US" b="1" smtClean="0">
                <a:latin typeface="Arial" charset="0"/>
              </a:rPr>
              <a:t>LBV 1 </a:t>
            </a:r>
            <a:br>
              <a:rPr lang="en-US" altLang="en-US" b="1" smtClean="0">
                <a:latin typeface="Arial" charset="0"/>
              </a:rPr>
            </a:br>
            <a:r>
              <a:rPr lang="en-US" altLang="en-US" b="1" smtClean="0">
                <a:latin typeface="Arial" charset="0"/>
              </a:rPr>
              <a:t>bijeenkomst 4</a:t>
            </a:r>
            <a:r>
              <a:rPr lang="en-US" altLang="en-US" smtClean="0">
                <a:latin typeface="Arial" charset="0"/>
              </a:rPr>
              <a:t/>
            </a:r>
            <a:br>
              <a:rPr lang="en-US" altLang="en-US" smtClean="0">
                <a:latin typeface="Arial" charset="0"/>
              </a:rPr>
            </a:br>
            <a:endParaRPr lang="en-GB" altLang="en-US" b="1" smtClean="0">
              <a:latin typeface="Arial" charset="0"/>
            </a:endParaRPr>
          </a:p>
        </p:txBody>
      </p:sp>
      <p:pic>
        <p:nvPicPr>
          <p:cNvPr id="2051" name="Picture 4" descr="coverg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8" t="67365" r="1022" b="4759"/>
          <a:stretch>
            <a:fillRect/>
          </a:stretch>
        </p:blipFill>
        <p:spPr>
          <a:xfrm>
            <a:off x="1979613" y="3284538"/>
            <a:ext cx="4826000" cy="2159000"/>
          </a:xfrm>
          <a:noFill/>
        </p:spPr>
      </p:pic>
    </p:spTree>
    <p:extLst>
      <p:ext uri="{BB962C8B-B14F-4D97-AF65-F5344CB8AC3E}">
        <p14:creationId xmlns:p14="http://schemas.microsoft.com/office/powerpoint/2010/main" val="69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</a:rPr>
              <a:t>Wat kan er mis gaan?</a:t>
            </a:r>
            <a:endParaRPr lang="en-GB" altLang="en-US" b="1" smtClean="0">
              <a:latin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Verkeerde keuze voor de rest van je loopbaan op basis van:</a:t>
            </a:r>
          </a:p>
          <a:p>
            <a:pPr eaLnBrk="1" hangingPunct="1">
              <a:buFontTx/>
              <a:buNone/>
            </a:pPr>
            <a:endParaRPr lang="en-US" altLang="en-US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mtClean="0">
                <a:latin typeface="Arial" charset="0"/>
              </a:rPr>
              <a:t>-Vooroordelen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Arial" charset="0"/>
              </a:rPr>
              <a:t>-Onbekendheid met denominatie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Arial" charset="0"/>
              </a:rPr>
              <a:t>-Identiteit niet altijd eenduidig…</a:t>
            </a:r>
          </a:p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baseer in mijn keuze op?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Mijn ouders?</a:t>
            </a:r>
          </a:p>
          <a:p>
            <a:r>
              <a:rPr lang="nl-NL" dirty="0" smtClean="0"/>
              <a:t>Mijn huidige stageschool?</a:t>
            </a:r>
          </a:p>
          <a:p>
            <a:r>
              <a:rPr lang="nl-NL" dirty="0" smtClean="0"/>
              <a:t>Mijn klasgenoten?</a:t>
            </a:r>
          </a:p>
          <a:p>
            <a:r>
              <a:rPr lang="nl-NL" dirty="0" smtClean="0"/>
              <a:t>Mijn geschiedenis?</a:t>
            </a:r>
          </a:p>
          <a:p>
            <a:r>
              <a:rPr lang="nl-NL" dirty="0" smtClean="0"/>
              <a:t>Mijn toekomst? </a:t>
            </a:r>
          </a:p>
          <a:p>
            <a:r>
              <a:rPr lang="nl-NL" dirty="0" smtClean="0"/>
              <a:t>Mijn gevoel?</a:t>
            </a:r>
          </a:p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0912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965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Discussie in groepen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Sinterklaas vier je anders op een openbare school dan op een katholieke of pc school</a:t>
            </a:r>
          </a:p>
          <a:p>
            <a:r>
              <a:rPr lang="nl-NL" dirty="0" smtClean="0"/>
              <a:t>Harry Potter kun je niet voorlezen op een protestants christelijke school</a:t>
            </a:r>
          </a:p>
          <a:p>
            <a:r>
              <a:rPr lang="nl-NL" dirty="0" smtClean="0"/>
              <a:t>Kerst is niet echt een kerstfeest op een openbare school omdat je niet uitgaat van de bijbel</a:t>
            </a:r>
          </a:p>
          <a:p>
            <a:r>
              <a:rPr lang="nl-NL" dirty="0" smtClean="0"/>
              <a:t>Hoe leg je “zwarte piet” uit in groep 8 van een zwarte school?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254" y="7144"/>
            <a:ext cx="1222315" cy="162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45224"/>
            <a:ext cx="1325116" cy="104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861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-99392"/>
            <a:ext cx="6372200" cy="185199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err="1" smtClean="0">
                <a:latin typeface="Arial" charset="0"/>
              </a:rPr>
              <a:t>Identiteit</a:t>
            </a:r>
            <a:r>
              <a:rPr lang="en-US" altLang="en-US" sz="4000" dirty="0" smtClean="0">
                <a:latin typeface="Arial" charset="0"/>
              </a:rPr>
              <a:t> is </a:t>
            </a:r>
            <a:r>
              <a:rPr lang="en-US" altLang="en-US" sz="4000" dirty="0" err="1" smtClean="0">
                <a:latin typeface="Arial" charset="0"/>
              </a:rPr>
              <a:t>ook</a:t>
            </a:r>
            <a:r>
              <a:rPr lang="en-US" altLang="en-US" sz="4000" dirty="0" smtClean="0">
                <a:latin typeface="Arial" charset="0"/>
              </a:rPr>
              <a:t>:</a:t>
            </a:r>
            <a:br>
              <a:rPr lang="en-US" altLang="en-US" sz="4000" dirty="0" smtClean="0">
                <a:latin typeface="Arial" charset="0"/>
              </a:rPr>
            </a:br>
            <a:r>
              <a:rPr lang="en-US" altLang="en-US" sz="4000" dirty="0" smtClean="0">
                <a:latin typeface="Arial" charset="0"/>
              </a:rPr>
              <a:t>‘</a:t>
            </a:r>
            <a:r>
              <a:rPr lang="en-US" altLang="en-US" sz="4000" dirty="0" err="1" smtClean="0">
                <a:latin typeface="Arial" charset="0"/>
              </a:rPr>
              <a:t>Basisschool</a:t>
            </a:r>
            <a:r>
              <a:rPr lang="en-US" altLang="en-US" sz="4000" dirty="0" smtClean="0">
                <a:latin typeface="Arial" charset="0"/>
              </a:rPr>
              <a:t> </a:t>
            </a:r>
            <a:r>
              <a:rPr lang="en-US" altLang="en-US" sz="4000" dirty="0" err="1" smtClean="0">
                <a:latin typeface="Arial" charset="0"/>
              </a:rPr>
              <a:t>weert</a:t>
            </a:r>
            <a:r>
              <a:rPr lang="en-US" altLang="en-US" sz="4000" dirty="0">
                <a:latin typeface="Arial" charset="0"/>
              </a:rPr>
              <a:t> </a:t>
            </a:r>
            <a:r>
              <a:rPr lang="en-US" altLang="en-US" sz="4000" dirty="0" err="1" smtClean="0">
                <a:latin typeface="Arial" charset="0"/>
              </a:rPr>
              <a:t>shockshirts</a:t>
            </a:r>
            <a:r>
              <a:rPr lang="en-US" altLang="en-US" sz="4000" dirty="0" smtClean="0">
                <a:latin typeface="Arial" charset="0"/>
              </a:rPr>
              <a:t>’</a:t>
            </a:r>
            <a:endParaRPr lang="en-GB" altLang="en-US" sz="2800" dirty="0" smtClean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23555" name="Rectangle 3"/>
          <p:cNvSpPr>
            <a:spLocks noGrp="1" noChangeArrowheads="1" noTextEdit="1"/>
          </p:cNvSpPr>
          <p:nvPr>
            <p:ph type="chart" idx="1"/>
          </p:nvPr>
        </p:nvSpPr>
        <p:spPr>
          <a:xfrm>
            <a:off x="1116013" y="2205038"/>
            <a:ext cx="6769100" cy="3671887"/>
          </a:xfrm>
        </p:spPr>
      </p:sp>
      <p:pic>
        <p:nvPicPr>
          <p:cNvPr id="23556" name="Picture 5" descr="051115_17316_shi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6705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7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smtClean="0">
                <a:latin typeface="Arial" charset="0"/>
              </a:rPr>
              <a:t>Identiteit is niet altijd eenduidig…</a:t>
            </a:r>
            <a:endParaRPr lang="en-GB" altLang="en-US" sz="3600" b="1" smtClean="0">
              <a:latin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420888"/>
            <a:ext cx="8219256" cy="3705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latin typeface="Arial" charset="0"/>
              </a:rPr>
              <a:t>“</a:t>
            </a:r>
            <a:r>
              <a:rPr lang="en-US" altLang="en-US" sz="3600" dirty="0" err="1" smtClean="0">
                <a:latin typeface="Arial" charset="0"/>
              </a:rPr>
              <a:t>Er</a:t>
            </a:r>
            <a:r>
              <a:rPr lang="en-US" altLang="en-US" sz="3600" dirty="0" smtClean="0">
                <a:latin typeface="Arial" charset="0"/>
              </a:rPr>
              <a:t> </a:t>
            </a:r>
            <a:r>
              <a:rPr lang="en-US" altLang="en-US" sz="3600" dirty="0" err="1" smtClean="0">
                <a:latin typeface="Arial" charset="0"/>
              </a:rPr>
              <a:t>zijn</a:t>
            </a:r>
            <a:r>
              <a:rPr lang="en-US" altLang="en-US" sz="3600" dirty="0" smtClean="0">
                <a:latin typeface="Arial" charset="0"/>
              </a:rPr>
              <a:t> </a:t>
            </a:r>
            <a:r>
              <a:rPr lang="en-US" altLang="en-US" sz="3600" dirty="0" err="1" smtClean="0">
                <a:latin typeface="Arial" charset="0"/>
              </a:rPr>
              <a:t>geen</a:t>
            </a:r>
            <a:r>
              <a:rPr lang="en-US" altLang="en-US" sz="3600" dirty="0" smtClean="0">
                <a:latin typeface="Arial" charset="0"/>
              </a:rPr>
              <a:t> </a:t>
            </a:r>
            <a:r>
              <a:rPr lang="en-US" altLang="en-US" sz="3600" dirty="0" err="1" smtClean="0">
                <a:latin typeface="Arial" charset="0"/>
              </a:rPr>
              <a:t>verschillen</a:t>
            </a:r>
            <a:r>
              <a:rPr lang="en-US" altLang="en-US" sz="3600" dirty="0" smtClean="0">
                <a:latin typeface="Arial" charset="0"/>
              </a:rPr>
              <a:t> </a:t>
            </a:r>
            <a:r>
              <a:rPr lang="en-US" altLang="en-US" sz="3600" dirty="0" err="1" smtClean="0">
                <a:latin typeface="Arial" charset="0"/>
              </a:rPr>
              <a:t>tussen</a:t>
            </a:r>
            <a:r>
              <a:rPr lang="en-US" altLang="en-US" sz="3600" dirty="0" smtClean="0">
                <a:latin typeface="Arial" charset="0"/>
              </a:rPr>
              <a:t> </a:t>
            </a:r>
            <a:r>
              <a:rPr lang="en-US" altLang="en-US" sz="3600" dirty="0" err="1" smtClean="0">
                <a:latin typeface="Arial" charset="0"/>
              </a:rPr>
              <a:t>openbaar</a:t>
            </a:r>
            <a:r>
              <a:rPr lang="en-US" altLang="en-US" sz="3600" dirty="0" smtClean="0">
                <a:latin typeface="Arial" charset="0"/>
              </a:rPr>
              <a:t> </a:t>
            </a:r>
            <a:r>
              <a:rPr lang="en-US" altLang="en-US" sz="3600" dirty="0" err="1" smtClean="0">
                <a:latin typeface="Arial" charset="0"/>
              </a:rPr>
              <a:t>en</a:t>
            </a:r>
            <a:r>
              <a:rPr lang="en-US" altLang="en-US" sz="3600" dirty="0" smtClean="0">
                <a:latin typeface="Arial" charset="0"/>
              </a:rPr>
              <a:t> </a:t>
            </a:r>
            <a:r>
              <a:rPr lang="en-US" altLang="en-US" sz="3600" dirty="0" err="1" smtClean="0">
                <a:latin typeface="Arial" charset="0"/>
              </a:rPr>
              <a:t>bijzonder</a:t>
            </a:r>
            <a:r>
              <a:rPr lang="en-US" altLang="en-US" sz="3600" dirty="0" smtClean="0">
                <a:latin typeface="Arial" charset="0"/>
              </a:rPr>
              <a:t> </a:t>
            </a:r>
            <a:r>
              <a:rPr lang="en-US" altLang="en-US" sz="3600" dirty="0" err="1" smtClean="0">
                <a:latin typeface="Arial" charset="0"/>
              </a:rPr>
              <a:t>onderwijs</a:t>
            </a:r>
            <a:r>
              <a:rPr lang="en-US" altLang="en-US" sz="3600" dirty="0" smtClean="0">
                <a:latin typeface="Arial" charset="0"/>
              </a:rPr>
              <a:t> </a:t>
            </a:r>
            <a:r>
              <a:rPr lang="en-US" altLang="en-US" sz="3600" dirty="0" err="1" smtClean="0">
                <a:latin typeface="Arial" charset="0"/>
              </a:rPr>
              <a:t>meer</a:t>
            </a:r>
            <a:r>
              <a:rPr lang="en-US" altLang="en-US" sz="3600" dirty="0" smtClean="0">
                <a:latin typeface="Arial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89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Arial" charset="0"/>
              </a:rPr>
              <a:t/>
            </a:r>
            <a:br>
              <a:rPr lang="en-US" altLang="en-US" dirty="0">
                <a:latin typeface="Arial" charset="0"/>
              </a:rPr>
            </a:br>
            <a:r>
              <a:rPr lang="en-US" altLang="en-US" dirty="0" smtClean="0">
                <a:latin typeface="Arial" charset="0"/>
              </a:rPr>
              <a:t>                      </a:t>
            </a:r>
            <a:r>
              <a:rPr lang="en-US" altLang="en-US" dirty="0" err="1" smtClean="0">
                <a:latin typeface="Arial" charset="0"/>
              </a:rPr>
              <a:t>Kies</a:t>
            </a:r>
            <a:r>
              <a:rPr lang="en-US" altLang="en-US" dirty="0" smtClean="0">
                <a:latin typeface="Arial" charset="0"/>
              </a:rPr>
              <a:t> met je hart!</a:t>
            </a:r>
            <a:br>
              <a:rPr lang="en-US" altLang="en-US" dirty="0" smtClean="0">
                <a:latin typeface="Arial" charset="0"/>
              </a:rPr>
            </a:br>
            <a:endParaRPr lang="en-GB" altLang="en-US" sz="2800" dirty="0" smtClean="0">
              <a:solidFill>
                <a:srgbClr val="FF6600"/>
              </a:solidFill>
              <a:latin typeface="Arial" charset="0"/>
            </a:endParaRPr>
          </a:p>
        </p:txBody>
      </p:sp>
      <p:pic>
        <p:nvPicPr>
          <p:cNvPr id="25603" name="Picture 6" descr="child-art-painting-heart-shape-red-orange-cropped-retouched-posterised-KNML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2997200"/>
            <a:ext cx="2952750" cy="2736850"/>
          </a:xfrm>
          <a:noFill/>
        </p:spPr>
      </p:pic>
    </p:spTree>
    <p:extLst>
      <p:ext uri="{BB962C8B-B14F-4D97-AF65-F5344CB8AC3E}">
        <p14:creationId xmlns:p14="http://schemas.microsoft.com/office/powerpoint/2010/main" val="13183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Virtuele school; de opdracht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89" y="1894003"/>
            <a:ext cx="4682134" cy="393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997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opdracht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Ontwerp </a:t>
            </a:r>
            <a:r>
              <a:rPr lang="nl-NL" dirty="0" smtClean="0"/>
              <a:t>een </a:t>
            </a:r>
            <a:r>
              <a:rPr lang="nl-NL" dirty="0" err="1" smtClean="0"/>
              <a:t>webomgeving</a:t>
            </a:r>
            <a:r>
              <a:rPr lang="nl-NL" dirty="0" smtClean="0"/>
              <a:t> waarin jullie ideale school tot uitdrukking komt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Groepstentamen; mondeling met docenten in week 2.10. Verslag is voorwaardelijk.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72160"/>
            <a:ext cx="28575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1186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36" y="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348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Ideale school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5141168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De student </a:t>
            </a:r>
            <a:r>
              <a:rPr lang="nl-NL" dirty="0" smtClean="0"/>
              <a:t>laat zien hoe </a:t>
            </a:r>
            <a:r>
              <a:rPr lang="nl-NL" dirty="0"/>
              <a:t>levensbeschouwelijke en cultureel-maatschappelijke (incl. kunst) idealen/gedachten (w.o. hedendaagse onderwijskundige ontwikkelingen) tot uitdrukking worden gebracht. </a:t>
            </a:r>
            <a:endParaRPr lang="nl-NL" dirty="0" smtClean="0"/>
          </a:p>
          <a:p>
            <a:r>
              <a:rPr lang="nl-NL" dirty="0" err="1" smtClean="0"/>
              <a:t>Webomgeving</a:t>
            </a:r>
            <a:r>
              <a:rPr lang="nl-NL" dirty="0" smtClean="0"/>
              <a:t>. </a:t>
            </a:r>
            <a:r>
              <a:rPr lang="nl-NL" smtClean="0"/>
              <a:t>Hoofdpagina </a:t>
            </a:r>
            <a:r>
              <a:rPr lang="nl-NL" dirty="0" smtClean="0"/>
              <a:t>met sub-pagina’s</a:t>
            </a:r>
            <a:endParaRPr lang="nl-NL" dirty="0" smtClean="0"/>
          </a:p>
          <a:p>
            <a:r>
              <a:rPr lang="nl-NL" dirty="0"/>
              <a:t>De student kan hierbij duidelijk maken in hoeverre deze invulling is gekleurd door karakteristieken van de </a:t>
            </a:r>
            <a:r>
              <a:rPr lang="nl-NL" i="1" dirty="0"/>
              <a:t>huidige</a:t>
            </a:r>
            <a:r>
              <a:rPr lang="nl-NL" dirty="0"/>
              <a:t> </a:t>
            </a:r>
            <a:r>
              <a:rPr lang="nl-NL" dirty="0" smtClean="0"/>
              <a:t>samenleving</a:t>
            </a:r>
          </a:p>
          <a:p>
            <a:r>
              <a:rPr lang="nl-NL" dirty="0" smtClean="0"/>
              <a:t>Naam van de school + logo ect</a:t>
            </a:r>
          </a:p>
          <a:p>
            <a:r>
              <a:rPr lang="nl-NL" dirty="0" smtClean="0"/>
              <a:t>Je eigen denominatieve keuze onderbouwen en samen compromis sluiten!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9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rgbClr val="FFFFFF"/>
                </a:solidFill>
                <a:latin typeface="Helvetica" pitchFamily="34" charset="0"/>
              </a:rPr>
              <a:t> </a:t>
            </a:r>
          </a:p>
        </p:txBody>
      </p:sp>
      <p:grpSp>
        <p:nvGrpSpPr>
          <p:cNvPr id="3075" name="Group 8"/>
          <p:cNvGrpSpPr>
            <a:grpSpLocks/>
          </p:cNvGrpSpPr>
          <p:nvPr/>
        </p:nvGrpSpPr>
        <p:grpSpPr bwMode="auto">
          <a:xfrm>
            <a:off x="0" y="2514600"/>
            <a:ext cx="9144000" cy="904875"/>
            <a:chOff x="0" y="570"/>
            <a:chExt cx="5760" cy="570"/>
          </a:xfrm>
        </p:grpSpPr>
        <p:sp>
          <p:nvSpPr>
            <p:cNvPr id="3082" name="Rectangle 3"/>
            <p:cNvSpPr>
              <a:spLocks noChangeArrowheads="1"/>
            </p:cNvSpPr>
            <p:nvPr/>
          </p:nvSpPr>
          <p:spPr bwMode="auto">
            <a:xfrm>
              <a:off x="0" y="570"/>
              <a:ext cx="576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nl-NL" altLang="en-US"/>
            </a:p>
          </p:txBody>
        </p:sp>
        <p:grpSp>
          <p:nvGrpSpPr>
            <p:cNvPr id="3083" name="Group 7"/>
            <p:cNvGrpSpPr>
              <a:grpSpLocks/>
            </p:cNvGrpSpPr>
            <p:nvPr/>
          </p:nvGrpSpPr>
          <p:grpSpPr bwMode="auto">
            <a:xfrm>
              <a:off x="0" y="570"/>
              <a:ext cx="3465" cy="0"/>
              <a:chOff x="0" y="570"/>
              <a:chExt cx="3465" cy="0"/>
            </a:xfrm>
          </p:grpSpPr>
          <p:sp>
            <p:nvSpPr>
              <p:cNvPr id="3084" name="Rectangle 6"/>
              <p:cNvSpPr>
                <a:spLocks noChangeArrowheads="1"/>
              </p:cNvSpPr>
              <p:nvPr/>
            </p:nvSpPr>
            <p:spPr bwMode="auto">
              <a:xfrm>
                <a:off x="0" y="570"/>
                <a:ext cx="3465" cy="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nl-NL" altLang="en-US"/>
              </a:p>
            </p:txBody>
          </p:sp>
          <p:sp>
            <p:nvSpPr>
              <p:cNvPr id="3085" name="Rectangle 4"/>
              <p:cNvSpPr>
                <a:spLocks noChangeArrowheads="1"/>
              </p:cNvSpPr>
              <p:nvPr/>
            </p:nvSpPr>
            <p:spPr bwMode="auto">
              <a:xfrm>
                <a:off x="0" y="570"/>
                <a:ext cx="3465" cy="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nl-NL" altLang="en-US"/>
              </a:p>
            </p:txBody>
          </p:sp>
        </p:grpSp>
      </p:grpSp>
      <p:sp>
        <p:nvSpPr>
          <p:cNvPr id="307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8382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 </a:t>
            </a:r>
            <a:endParaRPr lang="en-GB" altLang="en-US" smtClean="0">
              <a:solidFill>
                <a:srgbClr val="454037"/>
              </a:solidFill>
              <a:latin typeface="Arial" charset="0"/>
              <a:cs typeface="Arial" charset="0"/>
            </a:endParaRPr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5257800"/>
            <a:ext cx="6934200" cy="4572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smtClean="0">
                <a:solidFill>
                  <a:srgbClr val="454037"/>
                </a:solidFill>
                <a:latin typeface="Arial" charset="0"/>
                <a:cs typeface="Arial" charset="0"/>
              </a:rPr>
              <a:t>LINDA OF MARIA?</a:t>
            </a:r>
            <a:endParaRPr lang="en-US" altLang="en-US" sz="2800" smtClean="0">
              <a:solidFill>
                <a:srgbClr val="454037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800" smtClean="0">
              <a:solidFill>
                <a:srgbClr val="454037"/>
              </a:solidFill>
              <a:latin typeface="Arial" charset="0"/>
              <a:cs typeface="Arial" charset="0"/>
            </a:endParaRPr>
          </a:p>
        </p:txBody>
      </p:sp>
      <p:grpSp>
        <p:nvGrpSpPr>
          <p:cNvPr id="3078" name="Group 15"/>
          <p:cNvGrpSpPr>
            <a:grpSpLocks/>
          </p:cNvGrpSpPr>
          <p:nvPr/>
        </p:nvGrpSpPr>
        <p:grpSpPr bwMode="auto">
          <a:xfrm>
            <a:off x="5284788" y="-252413"/>
            <a:ext cx="5500687" cy="0"/>
            <a:chOff x="0" y="0"/>
            <a:chExt cx="3465" cy="0"/>
          </a:xfrm>
        </p:grpSpPr>
        <p:sp>
          <p:nvSpPr>
            <p:cNvPr id="3080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3465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nl-NL" altLang="en-US"/>
            </a:p>
          </p:txBody>
        </p:sp>
        <p:sp>
          <p:nvSpPr>
            <p:cNvPr id="308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3465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nl-NL" altLang="en-US"/>
            </a:p>
          </p:txBody>
        </p:sp>
      </p:grpSp>
      <p:pic>
        <p:nvPicPr>
          <p:cNvPr id="3079" name="Picture 13" descr="cover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373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0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Editorial </a:t>
            </a:r>
            <a:r>
              <a:rPr lang="en-US" altLang="en-US" b="1" smtClean="0">
                <a:latin typeface="Arial" charset="0"/>
              </a:rPr>
              <a:t>LINDA</a:t>
            </a:r>
            <a:r>
              <a:rPr lang="en-US" altLang="en-US" smtClean="0">
                <a:latin typeface="Arial" charset="0"/>
              </a:rPr>
              <a:t> </a:t>
            </a:r>
            <a:endParaRPr lang="en-GB" altLang="en-US" smtClean="0"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19256" cy="413732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</a:rPr>
              <a:t>“</a:t>
            </a:r>
            <a:r>
              <a:rPr lang="en-US" altLang="en-US" dirty="0" err="1" smtClean="0">
                <a:latin typeface="Arial" charset="0"/>
              </a:rPr>
              <a:t>Ik</a:t>
            </a:r>
            <a:r>
              <a:rPr lang="en-US" altLang="en-US" dirty="0" smtClean="0">
                <a:latin typeface="Arial" charset="0"/>
              </a:rPr>
              <a:t> ben rooms-</a:t>
            </a:r>
            <a:r>
              <a:rPr lang="en-US" altLang="en-US" dirty="0" err="1" smtClean="0">
                <a:latin typeface="Arial" charset="0"/>
              </a:rPr>
              <a:t>katholiek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omdat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mijn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oma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dat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graag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wilde</a:t>
            </a:r>
            <a:r>
              <a:rPr lang="en-US" altLang="en-US" dirty="0" smtClean="0">
                <a:latin typeface="Arial" charset="0"/>
              </a:rPr>
              <a:t>, maar </a:t>
            </a:r>
            <a:r>
              <a:rPr lang="en-US" altLang="en-US" dirty="0" err="1" smtClean="0">
                <a:latin typeface="Arial" charset="0"/>
              </a:rPr>
              <a:t>mijn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praktisch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ingestelde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moeder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besloot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dat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ik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naar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een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christelijke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lagere</a:t>
            </a:r>
            <a:r>
              <a:rPr lang="en-US" altLang="en-US" dirty="0" smtClean="0">
                <a:latin typeface="Arial" charset="0"/>
              </a:rPr>
              <a:t> school </a:t>
            </a:r>
            <a:r>
              <a:rPr lang="en-US" altLang="en-US" dirty="0" err="1" smtClean="0">
                <a:latin typeface="Arial" charset="0"/>
              </a:rPr>
              <a:t>moest</a:t>
            </a:r>
            <a:r>
              <a:rPr lang="en-US" altLang="en-US" dirty="0" smtClean="0">
                <a:latin typeface="Arial" charset="0"/>
              </a:rPr>
              <a:t>. Die was </a:t>
            </a:r>
            <a:r>
              <a:rPr lang="en-US" altLang="en-US" dirty="0" err="1" smtClean="0">
                <a:latin typeface="Arial" charset="0"/>
              </a:rPr>
              <a:t>dichterbij</a:t>
            </a:r>
            <a:r>
              <a:rPr lang="en-US" altLang="en-US" dirty="0" smtClean="0">
                <a:latin typeface="Arial" charset="0"/>
              </a:rPr>
              <a:t>.”</a:t>
            </a:r>
          </a:p>
          <a:p>
            <a:pPr eaLnBrk="1" hangingPunct="1"/>
            <a:r>
              <a:rPr lang="en-US" altLang="en-US" dirty="0" smtClean="0">
                <a:latin typeface="Arial" charset="0"/>
              </a:rPr>
              <a:t>“</a:t>
            </a:r>
            <a:r>
              <a:rPr lang="en-US" altLang="en-US" dirty="0" err="1" smtClean="0">
                <a:latin typeface="Arial" charset="0"/>
              </a:rPr>
              <a:t>Geen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idee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wat</a:t>
            </a:r>
            <a:r>
              <a:rPr lang="en-US" altLang="en-US" dirty="0" smtClean="0">
                <a:latin typeface="Arial" charset="0"/>
              </a:rPr>
              <a:t> het nut is van de Psalm van de Week en het </a:t>
            </a:r>
            <a:r>
              <a:rPr lang="en-US" altLang="en-US" dirty="0" err="1" smtClean="0">
                <a:latin typeface="Arial" charset="0"/>
              </a:rPr>
              <a:t>opnoemen</a:t>
            </a:r>
            <a:r>
              <a:rPr lang="en-US" altLang="en-US" dirty="0" smtClean="0">
                <a:latin typeface="Arial" charset="0"/>
              </a:rPr>
              <a:t> van de  </a:t>
            </a:r>
            <a:r>
              <a:rPr lang="en-US" altLang="en-US" dirty="0" err="1" smtClean="0">
                <a:latin typeface="Arial" charset="0"/>
              </a:rPr>
              <a:t>boeken</a:t>
            </a:r>
            <a:r>
              <a:rPr lang="en-US" altLang="en-US" dirty="0" smtClean="0">
                <a:latin typeface="Arial" charset="0"/>
              </a:rPr>
              <a:t> van het Oude Testament”</a:t>
            </a:r>
          </a:p>
          <a:p>
            <a:pPr eaLnBrk="1" hangingPunct="1">
              <a:buFontTx/>
              <a:buNone/>
            </a:pPr>
            <a:endParaRPr lang="en-GB" altLang="en-US" dirty="0" smtClean="0">
              <a:latin typeface="Arial" charset="0"/>
            </a:endParaRPr>
          </a:p>
        </p:txBody>
      </p:sp>
      <p:pic>
        <p:nvPicPr>
          <p:cNvPr id="4100" name="Picture 4" descr="cover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1143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5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Editorial </a:t>
            </a:r>
            <a:r>
              <a:rPr lang="en-US" altLang="en-US" b="1" smtClean="0">
                <a:latin typeface="Arial" charset="0"/>
              </a:rPr>
              <a:t>LINDA</a:t>
            </a:r>
            <a:endParaRPr lang="en-GB" altLang="en-US" b="1" smtClean="0"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76872"/>
            <a:ext cx="8219256" cy="384929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</a:rPr>
              <a:t>“</a:t>
            </a:r>
            <a:r>
              <a:rPr lang="en-US" altLang="en-US" dirty="0" err="1" smtClean="0">
                <a:latin typeface="Arial" charset="0"/>
              </a:rPr>
              <a:t>Ik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schreef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mijn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kinderen</a:t>
            </a:r>
            <a:r>
              <a:rPr lang="en-US" altLang="en-US" dirty="0" smtClean="0">
                <a:latin typeface="Arial" charset="0"/>
              </a:rPr>
              <a:t> in op </a:t>
            </a:r>
            <a:r>
              <a:rPr lang="en-US" altLang="en-US" dirty="0" err="1" smtClean="0">
                <a:latin typeface="Arial" charset="0"/>
              </a:rPr>
              <a:t>christelijke</a:t>
            </a:r>
            <a:r>
              <a:rPr lang="en-US" altLang="en-US" dirty="0" smtClean="0">
                <a:latin typeface="Arial" charset="0"/>
              </a:rPr>
              <a:t> school </a:t>
            </a:r>
            <a:r>
              <a:rPr lang="en-US" altLang="en-US" dirty="0" err="1" smtClean="0">
                <a:latin typeface="Arial" charset="0"/>
              </a:rPr>
              <a:t>omdat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deze</a:t>
            </a:r>
            <a:r>
              <a:rPr lang="en-US" altLang="en-US" dirty="0" smtClean="0">
                <a:latin typeface="Arial" charset="0"/>
              </a:rPr>
              <a:t> het </a:t>
            </a:r>
            <a:r>
              <a:rPr lang="en-US" altLang="en-US" dirty="0" err="1" smtClean="0">
                <a:latin typeface="Arial" charset="0"/>
              </a:rPr>
              <a:t>dichtstbij</a:t>
            </a:r>
            <a:r>
              <a:rPr lang="en-US" altLang="en-US" dirty="0" smtClean="0">
                <a:latin typeface="Arial" charset="0"/>
              </a:rPr>
              <a:t> is.”</a:t>
            </a:r>
          </a:p>
          <a:p>
            <a:pPr eaLnBrk="1" hangingPunct="1"/>
            <a:r>
              <a:rPr lang="en-US" altLang="en-US" dirty="0" smtClean="0">
                <a:latin typeface="Arial" charset="0"/>
              </a:rPr>
              <a:t>“</a:t>
            </a:r>
            <a:r>
              <a:rPr lang="en-US" altLang="en-US" dirty="0" err="1" smtClean="0">
                <a:latin typeface="Arial" charset="0"/>
              </a:rPr>
              <a:t>Niks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mis</a:t>
            </a:r>
            <a:r>
              <a:rPr lang="en-US" altLang="en-US" dirty="0" smtClean="0">
                <a:latin typeface="Arial" charset="0"/>
              </a:rPr>
              <a:t> met </a:t>
            </a:r>
            <a:r>
              <a:rPr lang="en-US" altLang="en-US" dirty="0" err="1" smtClean="0">
                <a:latin typeface="Arial" charset="0"/>
              </a:rPr>
              <a:t>een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beetje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bijbelkennis</a:t>
            </a:r>
            <a:r>
              <a:rPr lang="en-US" altLang="en-US" dirty="0" smtClean="0">
                <a:latin typeface="Arial" charset="0"/>
              </a:rPr>
              <a:t>, </a:t>
            </a:r>
            <a:r>
              <a:rPr lang="en-US" altLang="en-US" dirty="0" err="1" smtClean="0">
                <a:latin typeface="Arial" charset="0"/>
              </a:rPr>
              <a:t>een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vloekverbod</a:t>
            </a:r>
            <a:r>
              <a:rPr lang="en-US" altLang="en-US" dirty="0" smtClean="0">
                <a:latin typeface="Arial" charset="0"/>
              </a:rPr>
              <a:t> en het </a:t>
            </a:r>
            <a:r>
              <a:rPr lang="en-US" altLang="en-US" dirty="0" err="1" smtClean="0">
                <a:latin typeface="Arial" charset="0"/>
              </a:rPr>
              <a:t>besef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dat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kerst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meer</a:t>
            </a:r>
            <a:r>
              <a:rPr lang="en-US" altLang="en-US" dirty="0" smtClean="0">
                <a:latin typeface="Arial" charset="0"/>
              </a:rPr>
              <a:t> is </a:t>
            </a:r>
            <a:r>
              <a:rPr lang="en-US" altLang="en-US" dirty="0" err="1" smtClean="0">
                <a:latin typeface="Arial" charset="0"/>
              </a:rPr>
              <a:t>dan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een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nieuw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Nintento-spelletje</a:t>
            </a:r>
            <a:r>
              <a:rPr lang="en-US" altLang="en-US" dirty="0" smtClean="0">
                <a:latin typeface="Arial" charset="0"/>
              </a:rPr>
              <a:t>.”</a:t>
            </a:r>
            <a:endParaRPr lang="en-GB" altLang="en-US" dirty="0" smtClean="0">
              <a:latin typeface="Arial" charset="0"/>
            </a:endParaRPr>
          </a:p>
        </p:txBody>
      </p:sp>
      <p:pic>
        <p:nvPicPr>
          <p:cNvPr id="5124" name="Picture 4" descr="cover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143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6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</a:rPr>
              <a:t>Kiezen?</a:t>
            </a:r>
            <a:br>
              <a:rPr lang="en-US" altLang="en-US" sz="4000" smtClean="0">
                <a:latin typeface="Arial" charset="0"/>
              </a:rPr>
            </a:br>
            <a:endParaRPr lang="en-GB" altLang="en-US" sz="2800" smtClean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LINDA …is moeder van haar kinderen en heeft de vrijheid om te kiezen tussen bijzonder en openbaar onderwijs.</a:t>
            </a:r>
            <a:endParaRPr lang="en-GB" altLang="en-US" smtClean="0">
              <a:latin typeface="Arial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JIJ… bent straks professional binnen het onderwijs en MOET een denominatie kiezen!</a:t>
            </a:r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Overzicht inhoud</a:t>
            </a:r>
            <a:br>
              <a:rPr lang="en-US" altLang="en-US" smtClean="0">
                <a:latin typeface="Arial" charset="0"/>
              </a:rPr>
            </a:br>
            <a:endParaRPr lang="en-GB" altLang="en-US" smtClean="0"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en-US" altLang="en-US" smtClean="0">
              <a:latin typeface="Arial" charset="0"/>
            </a:endParaRPr>
          </a:p>
          <a:p>
            <a:pPr algn="ctr" eaLnBrk="1" hangingPunct="1"/>
            <a:r>
              <a:rPr lang="en-US" altLang="en-US" smtClean="0">
                <a:latin typeface="Arial" charset="0"/>
              </a:rPr>
              <a:t>Wat valt er te kiezen?</a:t>
            </a:r>
          </a:p>
          <a:p>
            <a:pPr algn="ctr" eaLnBrk="1" hangingPunct="1">
              <a:buFontTx/>
              <a:buNone/>
            </a:pPr>
            <a:endParaRPr lang="en-US" altLang="en-US" smtClean="0">
              <a:latin typeface="Arial" charset="0"/>
            </a:endParaRPr>
          </a:p>
          <a:p>
            <a:pPr algn="ctr" eaLnBrk="1" hangingPunct="1"/>
            <a:r>
              <a:rPr lang="en-US" altLang="en-US" sz="2800" smtClean="0">
                <a:latin typeface="Arial" charset="0"/>
              </a:rPr>
              <a:t>Waar komt dit systeem vandaan (1 en 2)?</a:t>
            </a:r>
          </a:p>
          <a:p>
            <a:pPr algn="ctr" eaLnBrk="1" hangingPunct="1"/>
            <a:endParaRPr lang="en-US" altLang="en-US" smtClean="0">
              <a:latin typeface="Arial" charset="0"/>
            </a:endParaRPr>
          </a:p>
          <a:p>
            <a:pPr algn="ctr" eaLnBrk="1" hangingPunct="1"/>
            <a:r>
              <a:rPr lang="en-US" altLang="en-US" smtClean="0">
                <a:latin typeface="Arial" charset="0"/>
              </a:rPr>
              <a:t>Consequenties…</a:t>
            </a:r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70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</a:rPr>
              <a:t>Wat </a:t>
            </a:r>
            <a:r>
              <a:rPr lang="en-US" altLang="en-US" dirty="0" err="1" smtClean="0">
                <a:latin typeface="Arial" charset="0"/>
              </a:rPr>
              <a:t>valt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er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te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kiezen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binnen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Saxion</a:t>
            </a:r>
            <a:r>
              <a:rPr lang="en-US" altLang="en-US" dirty="0" smtClean="0">
                <a:latin typeface="Arial" charset="0"/>
              </a:rPr>
              <a:t> APO </a:t>
            </a:r>
            <a:r>
              <a:rPr lang="en-US" altLang="en-US" dirty="0" err="1">
                <a:latin typeface="Arial" charset="0"/>
              </a:rPr>
              <a:t>Enschede</a:t>
            </a:r>
            <a:r>
              <a:rPr lang="en-US" altLang="en-US" dirty="0" smtClean="0">
                <a:latin typeface="Arial" charset="0"/>
              </a:rPr>
              <a:t>?</a:t>
            </a:r>
            <a:endParaRPr lang="en-GB" altLang="en-US" dirty="0" smtClean="0"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latin typeface="Arial" charset="0"/>
              </a:rPr>
              <a:t>Denominaties</a:t>
            </a:r>
            <a:r>
              <a:rPr lang="en-US" altLang="en-US" dirty="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latin typeface="Arial" charset="0"/>
              </a:rPr>
              <a:t>Katholiek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onderwijs</a:t>
            </a:r>
            <a:endParaRPr lang="en-US" altLang="en-US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Arial" charset="0"/>
              </a:rPr>
              <a:t>Protestants-</a:t>
            </a:r>
            <a:r>
              <a:rPr lang="en-US" altLang="en-US" dirty="0" err="1" smtClean="0">
                <a:latin typeface="Arial" charset="0"/>
              </a:rPr>
              <a:t>Christelijk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onderwijs</a:t>
            </a:r>
            <a:endParaRPr lang="en-US" altLang="en-US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Arial" charset="0"/>
              </a:rPr>
              <a:t>Openbaar / </a:t>
            </a:r>
            <a:r>
              <a:rPr lang="en-US" altLang="en-US" dirty="0" err="1" smtClean="0">
                <a:latin typeface="Arial" charset="0"/>
              </a:rPr>
              <a:t>Algemeen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bijzonder</a:t>
            </a: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err="1" smtClean="0">
                <a:latin typeface="Arial" charset="0"/>
              </a:rPr>
              <a:t>onderwijs</a:t>
            </a:r>
            <a:endParaRPr lang="en-US" altLang="en-US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9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latin typeface="Arial" charset="0"/>
              </a:rPr>
              <a:t>Verschil tussen bijzonder en openbaar onderwijs</a:t>
            </a:r>
            <a:br>
              <a:rPr lang="en-US" altLang="en-US" smtClean="0">
                <a:latin typeface="Arial" charset="0"/>
              </a:rPr>
            </a:br>
            <a:endParaRPr lang="en-GB" altLang="en-US" sz="2800" smtClean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>
                <a:latin typeface="Arial" charset="0"/>
              </a:rPr>
              <a:t>Grondslag</a:t>
            </a:r>
            <a:r>
              <a:rPr lang="en-US" dirty="0" smtClean="0">
                <a:latin typeface="Arial" charset="0"/>
              </a:rPr>
              <a:t> of </a:t>
            </a:r>
            <a:r>
              <a:rPr lang="en-US" dirty="0" err="1" smtClean="0">
                <a:latin typeface="Arial" charset="0"/>
              </a:rPr>
              <a:t>levensbeschouwelijke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identiteit</a:t>
            </a:r>
            <a:endParaRPr lang="en-US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en-US" dirty="0" err="1" smtClean="0">
                <a:latin typeface="Arial" charset="0"/>
              </a:rPr>
              <a:t>Toegankelijkheid</a:t>
            </a:r>
            <a:endParaRPr lang="en-GB" dirty="0" smtClean="0">
              <a:latin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4410248" cy="31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xion_Powerpoint_NL_deeltijd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Saxion_Powerpoint_NL_deeltijd1</Template>
  <TotalTime>0</TotalTime>
  <Words>768</Words>
  <Application>Microsoft Office PowerPoint</Application>
  <PresentationFormat>Diavoorstelling (4:3)</PresentationFormat>
  <Paragraphs>122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28</vt:i4>
      </vt:variant>
    </vt:vector>
  </HeadingPairs>
  <TitlesOfParts>
    <vt:vector size="35" baseType="lpstr">
      <vt:lpstr>Arial</vt:lpstr>
      <vt:lpstr>Calibri</vt:lpstr>
      <vt:lpstr>Helvetica</vt:lpstr>
      <vt:lpstr>Lucida Sans Unicode</vt:lpstr>
      <vt:lpstr>Times New Roman</vt:lpstr>
      <vt:lpstr>Saxion_Powerpoint_NL_deeltijd1</vt:lpstr>
      <vt:lpstr>Aangepast ontwerp</vt:lpstr>
      <vt:lpstr>Ideale school Levensbeschouwing Bijeenkomst 4  18-19 kwartiel 2</vt:lpstr>
      <vt:lpstr> LBV 1  bijeenkomst 4 </vt:lpstr>
      <vt:lpstr> </vt:lpstr>
      <vt:lpstr>Editorial LINDA </vt:lpstr>
      <vt:lpstr>Editorial LINDA</vt:lpstr>
      <vt:lpstr>Kiezen? </vt:lpstr>
      <vt:lpstr>Overzicht inhoud </vt:lpstr>
      <vt:lpstr>Wat valt er te kiezen binnen Saxion APO Enschede?</vt:lpstr>
      <vt:lpstr>Verschil tussen bijzonder en openbaar onderwijs </vt:lpstr>
      <vt:lpstr>Identiteit van een basisschool</vt:lpstr>
      <vt:lpstr>Grondslag of denominatie van een school</vt:lpstr>
      <vt:lpstr>Feitelijke en wenselijke identiteit</vt:lpstr>
      <vt:lpstr>Smalle en brede identiteit</vt:lpstr>
      <vt:lpstr>Secularisatie</vt:lpstr>
      <vt:lpstr>Invloed secularisatie…</vt:lpstr>
      <vt:lpstr>Waar komt dit schoolsysteem vandaan (1)?</vt:lpstr>
      <vt:lpstr>Waar komt dit schoolsysteem vandaan (2)?</vt:lpstr>
      <vt:lpstr>Consequenties…</vt:lpstr>
      <vt:lpstr>Hoe een goede keuze te maken?</vt:lpstr>
      <vt:lpstr>Wat kan er mis gaan?</vt:lpstr>
      <vt:lpstr>Waar baseer in mijn keuze op?</vt:lpstr>
      <vt:lpstr>Discussie in groepen</vt:lpstr>
      <vt:lpstr>Identiteit is ook: ‘Basisschool weert shockshirts’</vt:lpstr>
      <vt:lpstr>Identiteit is niet altijd eenduidig…</vt:lpstr>
      <vt:lpstr>                       Kies met je hart! </vt:lpstr>
      <vt:lpstr>Virtuele school; de opdracht</vt:lpstr>
      <vt:lpstr>De opdracht</vt:lpstr>
      <vt:lpstr>Ideale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Stege</dc:creator>
  <cp:lastModifiedBy>Sander Kamphuis</cp:lastModifiedBy>
  <cp:revision>72</cp:revision>
  <dcterms:created xsi:type="dcterms:W3CDTF">2013-05-29T20:51:46Z</dcterms:created>
  <dcterms:modified xsi:type="dcterms:W3CDTF">2018-11-15T13:36:59Z</dcterms:modified>
</cp:coreProperties>
</file>