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3" r:id="rId3"/>
    <p:sldId id="257" r:id="rId4"/>
    <p:sldId id="258" r:id="rId5"/>
    <p:sldId id="259" r:id="rId6"/>
    <p:sldId id="274" r:id="rId7"/>
    <p:sldId id="264" r:id="rId8"/>
    <p:sldId id="260" r:id="rId9"/>
    <p:sldId id="261" r:id="rId10"/>
    <p:sldId id="262" r:id="rId11"/>
    <p:sldId id="276" r:id="rId12"/>
    <p:sldId id="263" r:id="rId13"/>
    <p:sldId id="277"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862" autoAdjust="0"/>
  </p:normalViewPr>
  <p:slideViewPr>
    <p:cSldViewPr snapToGrid="0">
      <p:cViewPr varScale="1">
        <p:scale>
          <a:sx n="55" d="100"/>
          <a:sy n="55" d="100"/>
        </p:scale>
        <p:origin x="10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1905D-C881-4862-B82D-DF0373070DD2}" type="datetimeFigureOut">
              <a:rPr lang="en-US" smtClean="0"/>
              <a:t>1/15/2019</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861C0D-6414-42C2-87C7-35007D797C71}" type="slidenum">
              <a:rPr lang="en-US" smtClean="0"/>
              <a:t>‹nr.›</a:t>
            </a:fld>
            <a:endParaRPr lang="en-US"/>
          </a:p>
        </p:txBody>
      </p:sp>
    </p:spTree>
    <p:extLst>
      <p:ext uri="{BB962C8B-B14F-4D97-AF65-F5344CB8AC3E}">
        <p14:creationId xmlns:p14="http://schemas.microsoft.com/office/powerpoint/2010/main" val="242687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Nederlander van nu heeft meer met de hedendaagse Europeanen gemeen dan met de Nederlander uit de 17</a:t>
            </a:r>
            <a:r>
              <a:rPr lang="nl-NL" baseline="30000" dirty="0" smtClean="0"/>
              <a:t>e</a:t>
            </a:r>
            <a:r>
              <a:rPr lang="nl-NL" baseline="0" dirty="0" smtClean="0"/>
              <a:t> eeuw.</a:t>
            </a:r>
            <a:endParaRPr lang="en-US" dirty="0"/>
          </a:p>
        </p:txBody>
      </p:sp>
      <p:sp>
        <p:nvSpPr>
          <p:cNvPr id="4" name="Tijdelijke aanduiding voor dianummer 3"/>
          <p:cNvSpPr>
            <a:spLocks noGrp="1"/>
          </p:cNvSpPr>
          <p:nvPr>
            <p:ph type="sldNum" sz="quarter" idx="10"/>
          </p:nvPr>
        </p:nvSpPr>
        <p:spPr/>
        <p:txBody>
          <a:bodyPr/>
          <a:lstStyle/>
          <a:p>
            <a:fld id="{4C861C0D-6414-42C2-87C7-35007D797C71}" type="slidenum">
              <a:rPr lang="en-US" smtClean="0"/>
              <a:t>5</a:t>
            </a:fld>
            <a:endParaRPr lang="en-US"/>
          </a:p>
        </p:txBody>
      </p:sp>
    </p:spTree>
    <p:extLst>
      <p:ext uri="{BB962C8B-B14F-4D97-AF65-F5344CB8AC3E}">
        <p14:creationId xmlns:p14="http://schemas.microsoft.com/office/powerpoint/2010/main" val="2436873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“Cross-Cultural Awareness” beschouwt Hanvey als wellicht de moeilijkste van de dimensies. Kennis van andere culturen is alleen niet voldoende. Het gaat om een acceptatieproces van de diversiteit binnen de grenzen van de eigen context.</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Scheffer (2016) die recent in zijn boek “de vrijheid van de grens” beschrijft wat het betekent om wereldburger te zijn waarin de grenzen van de democratie en mensenrechten voortdurend onder druk staan.</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Volgens Boomkens hebben we de gevolgen van globalisering te accepteren. We zullen moeten: “Leren leven met conflicten in plaats van conflicten willen oplossen: dat is een morele omslag waarop de globalisering uitzicht biedt”. Boomkens vervolgt even verder: “Globalisering biedt ons vooral chaos, diversiteit, hybride identiteiten, instabiliteit, onzekerheid, en daarmee de kans of de mogelijkheid daar iets van te maken” (Boomkens, 2006 </a:t>
            </a:r>
          </a:p>
          <a:p>
            <a:pPr marL="171450" indent="-171450">
              <a:buFont typeface="Arial" panose="020B0604020202020204" pitchFamily="34" charset="0"/>
              <a:buChar char="•"/>
            </a:pPr>
            <a:r>
              <a:rPr lang="nl-NL" sz="1200" kern="1200" dirty="0" smtClean="0">
                <a:solidFill>
                  <a:schemeClr val="tx1"/>
                </a:solidFill>
                <a:effectLst/>
                <a:latin typeface="+mn-lt"/>
                <a:ea typeface="+mn-ea"/>
                <a:cs typeface="+mn-cs"/>
              </a:rPr>
              <a:t>Koemis</a:t>
            </a:r>
            <a:r>
              <a:rPr lang="nl-NL" sz="1200" kern="1200" baseline="0" dirty="0" smtClean="0">
                <a:solidFill>
                  <a:schemeClr val="tx1"/>
                </a:solidFill>
                <a:effectLst/>
                <a:latin typeface="+mn-lt"/>
                <a:ea typeface="+mn-ea"/>
                <a:cs typeface="+mn-cs"/>
              </a:rPr>
              <a:t> (2008), Het is nieuw dat cultuur een beslissende rol is gaan spelen op terrein van de politiek. Cultuur is een verklarende factor geworden voor uiteenlopende zaken als man/vrouw verhoudingen en het karakter van de democratie. </a:t>
            </a:r>
            <a:endParaRPr lang="nl-NL"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Tijdelijke aanduiding voor dianummer 3"/>
          <p:cNvSpPr>
            <a:spLocks noGrp="1"/>
          </p:cNvSpPr>
          <p:nvPr>
            <p:ph type="sldNum" sz="quarter" idx="10"/>
          </p:nvPr>
        </p:nvSpPr>
        <p:spPr/>
        <p:txBody>
          <a:bodyPr/>
          <a:lstStyle/>
          <a:p>
            <a:fld id="{4C861C0D-6414-42C2-87C7-35007D797C71}" type="slidenum">
              <a:rPr lang="en-US" smtClean="0"/>
              <a:t>11</a:t>
            </a:fld>
            <a:endParaRPr lang="en-US"/>
          </a:p>
        </p:txBody>
      </p:sp>
    </p:spTree>
    <p:extLst>
      <p:ext uri="{BB962C8B-B14F-4D97-AF65-F5344CB8AC3E}">
        <p14:creationId xmlns:p14="http://schemas.microsoft.com/office/powerpoint/2010/main" val="163776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Koenis (</a:t>
            </a:r>
            <a:r>
              <a:rPr lang="nl-NL" baseline="0" dirty="0" smtClean="0"/>
              <a:t> 2</a:t>
            </a:r>
            <a:r>
              <a:rPr lang="nl-NL" dirty="0" smtClean="0"/>
              <a:t>008),</a:t>
            </a:r>
            <a:r>
              <a:rPr lang="nl-NL" baseline="0" dirty="0" smtClean="0"/>
              <a:t> het begrip multicultureel transformeert van een beschrijvende term in een politiek explosief begrip. De multiculturele samenleving wordt een probleem.  </a:t>
            </a:r>
            <a:endParaRPr lang="en-US" dirty="0"/>
          </a:p>
        </p:txBody>
      </p:sp>
      <p:sp>
        <p:nvSpPr>
          <p:cNvPr id="4" name="Tijdelijke aanduiding voor dianummer 3"/>
          <p:cNvSpPr>
            <a:spLocks noGrp="1"/>
          </p:cNvSpPr>
          <p:nvPr>
            <p:ph type="sldNum" sz="quarter" idx="10"/>
          </p:nvPr>
        </p:nvSpPr>
        <p:spPr/>
        <p:txBody>
          <a:bodyPr/>
          <a:lstStyle/>
          <a:p>
            <a:fld id="{4C861C0D-6414-42C2-87C7-35007D797C71}" type="slidenum">
              <a:rPr lang="en-US" smtClean="0"/>
              <a:t>12</a:t>
            </a:fld>
            <a:endParaRPr lang="en-US"/>
          </a:p>
        </p:txBody>
      </p:sp>
    </p:spTree>
    <p:extLst>
      <p:ext uri="{BB962C8B-B14F-4D97-AF65-F5344CB8AC3E}">
        <p14:creationId xmlns:p14="http://schemas.microsoft.com/office/powerpoint/2010/main" val="997774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Opmerking van de docent:</a:t>
            </a:r>
          </a:p>
          <a:p>
            <a:endParaRPr lang="nl-NL" dirty="0" smtClean="0"/>
          </a:p>
          <a:p>
            <a:r>
              <a:rPr lang="nl-NL" dirty="0" smtClean="0"/>
              <a:t>Meisje 14</a:t>
            </a:r>
            <a:r>
              <a:rPr lang="nl-NL" baseline="0" dirty="0" smtClean="0"/>
              <a:t> jaar, gedraagt zich anders. Zij kleedt zich opzichtig, navelpiercing…, brutaal en niet sociaal. Zij is van een kamp. Kan ook geweld gebruiken.</a:t>
            </a:r>
          </a:p>
          <a:p>
            <a:r>
              <a:rPr lang="nl-NL" baseline="0" dirty="0" smtClean="0"/>
              <a:t>Wat moet ik doen?</a:t>
            </a:r>
          </a:p>
          <a:p>
            <a:endParaRPr lang="nl-NL" baseline="0" dirty="0" smtClean="0"/>
          </a:p>
          <a:p>
            <a:r>
              <a:rPr lang="nl-NL" baseline="0" dirty="0" smtClean="0"/>
              <a:t>Welke boodschap geeft zij hier?</a:t>
            </a:r>
            <a:endParaRPr lang="en-US" dirty="0"/>
          </a:p>
        </p:txBody>
      </p:sp>
      <p:sp>
        <p:nvSpPr>
          <p:cNvPr id="4" name="Tijdelijke aanduiding voor dianummer 3"/>
          <p:cNvSpPr>
            <a:spLocks noGrp="1"/>
          </p:cNvSpPr>
          <p:nvPr>
            <p:ph type="sldNum" sz="quarter" idx="10"/>
          </p:nvPr>
        </p:nvSpPr>
        <p:spPr/>
        <p:txBody>
          <a:bodyPr/>
          <a:lstStyle/>
          <a:p>
            <a:fld id="{4C861C0D-6414-42C2-87C7-35007D797C71}" type="slidenum">
              <a:rPr lang="en-US" smtClean="0"/>
              <a:t>13</a:t>
            </a:fld>
            <a:endParaRPr lang="en-US"/>
          </a:p>
        </p:txBody>
      </p:sp>
    </p:spTree>
    <p:extLst>
      <p:ext uri="{BB962C8B-B14F-4D97-AF65-F5344CB8AC3E}">
        <p14:creationId xmlns:p14="http://schemas.microsoft.com/office/powerpoint/2010/main" val="6991467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5" name="Afbeelding 4" descr="SAX_PPT_UAS_Achtergro5.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3458006" y="1268761"/>
            <a:ext cx="8206613" cy="1080120"/>
          </a:xfrm>
        </p:spPr>
        <p:txBody>
          <a:bodyPr>
            <a:normAutofit/>
          </a:bodyPr>
          <a:lstStyle>
            <a:lvl1pPr algn="l">
              <a:defRPr sz="3600" b="1">
                <a:solidFill>
                  <a:schemeClr val="bg1"/>
                </a:solidFill>
              </a:defRPr>
            </a:lvl1pPr>
          </a:lstStyle>
          <a:p>
            <a:r>
              <a:rPr lang="nl-NL" smtClean="0"/>
              <a:t>Klik om de stijl te bewerken</a:t>
            </a:r>
            <a:endParaRPr lang="en-US" dirty="0"/>
          </a:p>
        </p:txBody>
      </p:sp>
      <p:sp>
        <p:nvSpPr>
          <p:cNvPr id="3" name="Ondertitel 2"/>
          <p:cNvSpPr>
            <a:spLocks noGrp="1"/>
          </p:cNvSpPr>
          <p:nvPr>
            <p:ph type="subTitle" idx="1"/>
          </p:nvPr>
        </p:nvSpPr>
        <p:spPr>
          <a:xfrm>
            <a:off x="3503712" y="2420888"/>
            <a:ext cx="8534400" cy="1752600"/>
          </a:xfrm>
        </p:spPr>
        <p:txBody>
          <a:bodyPr>
            <a:normAutofit/>
          </a:bodyPr>
          <a:lstStyle>
            <a:lvl1pPr marL="0" indent="0" algn="l">
              <a:buNone/>
              <a:defRPr sz="28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Tree>
    <p:extLst>
      <p:ext uri="{BB962C8B-B14F-4D97-AF65-F5344CB8AC3E}">
        <p14:creationId xmlns:p14="http://schemas.microsoft.com/office/powerpoint/2010/main" val="6671726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37180041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5991314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42325292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159827268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Afbeelding 2" descr="SAX_PPT_UAS_Achtergro10.jpg"/>
          <p:cNvPicPr>
            <a:picLocks noChangeAspect="1"/>
          </p:cNvPicPr>
          <p:nvPr/>
        </p:nvPicPr>
        <p:blipFill rotWithShape="1">
          <a:blip r:embed="rId2" cstate="print">
            <a:extLst>
              <a:ext uri="{28A0092B-C50C-407E-A947-70E740481C1C}">
                <a14:useLocalDpi xmlns:a14="http://schemas.microsoft.com/office/drawing/2010/main" val="0"/>
              </a:ext>
            </a:extLst>
          </a:blip>
          <a:srcRect b="11586"/>
          <a:stretch/>
        </p:blipFill>
        <p:spPr bwMode="auto">
          <a:xfrm>
            <a:off x="0" y="1"/>
            <a:ext cx="12192000" cy="6063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lvl1pPr>
              <a:defRPr>
                <a:solidFill>
                  <a:srgbClr val="00853A"/>
                </a:solidFill>
              </a:defRPr>
            </a:lvl1pPr>
          </a:lstStyle>
          <a:p>
            <a:r>
              <a:rPr lang="nl-NL" smtClean="0"/>
              <a:t>Klik om de stijl te bewerken</a:t>
            </a:r>
            <a:endParaRPr lang="en-US" dirty="0"/>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12742366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endParaRPr lang="en-US"/>
          </a:p>
        </p:txBody>
      </p:sp>
      <p:sp>
        <p:nvSpPr>
          <p:cNvPr id="10"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1427300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4" name="Afbeelding 2" descr="SAX_PPT_UAS_Achtergro10.jpg"/>
          <p:cNvPicPr>
            <a:picLocks noChangeAspect="1"/>
          </p:cNvPicPr>
          <p:nvPr/>
        </p:nvPicPr>
        <p:blipFill rotWithShape="1">
          <a:blip r:embed="rId2" cstate="print">
            <a:extLst>
              <a:ext uri="{28A0092B-C50C-407E-A947-70E740481C1C}">
                <a14:useLocalDpi xmlns:a14="http://schemas.microsoft.com/office/drawing/2010/main" val="0"/>
              </a:ext>
            </a:extLst>
          </a:blip>
          <a:srcRect b="11586"/>
          <a:stretch/>
        </p:blipFill>
        <p:spPr bwMode="auto">
          <a:xfrm>
            <a:off x="0" y="1"/>
            <a:ext cx="12192000" cy="6063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lvl1pPr>
              <a:defRPr>
                <a:solidFill>
                  <a:srgbClr val="00853A"/>
                </a:solidFill>
              </a:defRPr>
            </a:lvl1pPr>
          </a:lstStyle>
          <a:p>
            <a:r>
              <a:rPr lang="nl-NL" smtClean="0"/>
              <a:t>Klik om de stijl te bewerken</a:t>
            </a:r>
            <a:endParaRPr lang="en-US" dirty="0"/>
          </a:p>
        </p:txBody>
      </p:sp>
      <p:sp>
        <p:nvSpPr>
          <p:cNvPr id="5"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14287933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384911413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endParaRPr lang="en-US"/>
          </a:p>
        </p:txBody>
      </p:sp>
      <p:sp>
        <p:nvSpPr>
          <p:cNvPr id="8"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5545976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fld id="{35E4FB18-BDF5-48AF-B630-F1AE9053616E}" type="datetimeFigureOut">
              <a:rPr lang="en-US" smtClean="0"/>
              <a:t>1/15/2019</a:t>
            </a:fld>
            <a:endParaRPr lang="en-US"/>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endParaRPr lang="en-US"/>
          </a:p>
        </p:txBody>
      </p:sp>
      <p:sp>
        <p:nvSpPr>
          <p:cNvPr id="8" name="Tijdelijke aanduiding voor dianummer 5"/>
          <p:cNvSpPr>
            <a:spLocks noGrp="1"/>
          </p:cNvSpPr>
          <p:nvPr>
            <p:ph type="sldNum" sz="quarter" idx="12"/>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1584248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Afbeelding 3" descr="SAX_PPT_UAS_Achtergro6.jpg"/>
          <p:cNvPicPr>
            <a:picLocks noChangeAspect="1"/>
          </p:cNvPicPr>
          <p:nvPr/>
        </p:nvPicPr>
        <p:blipFill rotWithShape="1">
          <a:blip r:embed="rId13" cstate="print">
            <a:extLst>
              <a:ext uri="{28A0092B-C50C-407E-A947-70E740481C1C}">
                <a14:useLocalDpi xmlns:a14="http://schemas.microsoft.com/office/drawing/2010/main" val="0"/>
              </a:ext>
            </a:extLst>
          </a:blip>
          <a:srcRect b="10420"/>
          <a:stretch/>
        </p:blipFill>
        <p:spPr bwMode="auto">
          <a:xfrm>
            <a:off x="0" y="0"/>
            <a:ext cx="12192000" cy="6143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jdelijke aanduiding voor titel 1"/>
          <p:cNvSpPr>
            <a:spLocks noGrp="1"/>
          </p:cNvSpPr>
          <p:nvPr>
            <p:ph type="title"/>
          </p:nvPr>
        </p:nvSpPr>
        <p:spPr>
          <a:xfrm>
            <a:off x="3599723" y="274638"/>
            <a:ext cx="7982677" cy="1143000"/>
          </a:xfrm>
          <a:prstGeom prst="rect">
            <a:avLst/>
          </a:prstGeom>
        </p:spPr>
        <p:txBody>
          <a:bodyPr vert="horz" lIns="91440" tIns="45720" rIns="91440" bIns="45720" rtlCol="0" anchor="ctr">
            <a:normAutofit/>
          </a:bodyPr>
          <a:lstStyle/>
          <a:p>
            <a:r>
              <a:rPr lang="nl-NL" dirty="0" smtClean="0"/>
              <a:t>Klik om de stijl te bewerken</a:t>
            </a:r>
            <a:endParaRPr lang="en-US" dirty="0"/>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en-US" dirty="0"/>
          </a:p>
        </p:txBody>
      </p:sp>
      <p:sp>
        <p:nvSpPr>
          <p:cNvPr id="6" name="Tijdelijke aanduiding voor dianummer 5"/>
          <p:cNvSpPr>
            <a:spLocks noGrp="1"/>
          </p:cNvSpPr>
          <p:nvPr>
            <p:ph type="sldNum" sz="quarter" idx="4"/>
          </p:nvPr>
        </p:nvSpPr>
        <p:spPr>
          <a:xfrm>
            <a:off x="10704512" y="6356351"/>
            <a:ext cx="877888" cy="365125"/>
          </a:xfrm>
          <a:prstGeom prst="rect">
            <a:avLst/>
          </a:prstGeom>
        </p:spPr>
        <p:txBody>
          <a:bodyPr/>
          <a:lstStyle/>
          <a:p>
            <a:fld id="{D7AFD231-7E12-4E9F-B806-DAF658802179}" type="slidenum">
              <a:rPr lang="en-US" smtClean="0"/>
              <a:t>‹nr.›</a:t>
            </a:fld>
            <a:endParaRPr lang="en-US"/>
          </a:p>
        </p:txBody>
      </p:sp>
    </p:spTree>
    <p:extLst>
      <p:ext uri="{BB962C8B-B14F-4D97-AF65-F5344CB8AC3E}">
        <p14:creationId xmlns:p14="http://schemas.microsoft.com/office/powerpoint/2010/main" val="49574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lf2BOu63lk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Culturele diversiteit</a:t>
            </a:r>
            <a:endParaRPr lang="en-US" dirty="0"/>
          </a:p>
        </p:txBody>
      </p:sp>
      <p:sp>
        <p:nvSpPr>
          <p:cNvPr id="3" name="Ondertitel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446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a:t>
            </a:r>
            <a:r>
              <a:rPr lang="nl-NL" dirty="0" smtClean="0"/>
              <a:t>diversiteit</a:t>
            </a:r>
            <a:br>
              <a:rPr lang="nl-NL" dirty="0" smtClean="0"/>
            </a:br>
            <a:r>
              <a:rPr lang="nl-NL" dirty="0" smtClean="0"/>
              <a:t>enkele theoretische noties </a:t>
            </a:r>
            <a:endParaRPr lang="en-US" dirty="0"/>
          </a:p>
        </p:txBody>
      </p:sp>
      <p:sp>
        <p:nvSpPr>
          <p:cNvPr id="3" name="Tijdelijke aanduiding voor inhoud 2"/>
          <p:cNvSpPr>
            <a:spLocks noGrp="1"/>
          </p:cNvSpPr>
          <p:nvPr>
            <p:ph idx="1"/>
          </p:nvPr>
        </p:nvSpPr>
        <p:spPr/>
        <p:txBody>
          <a:bodyPr/>
          <a:lstStyle/>
          <a:p>
            <a:r>
              <a:rPr lang="nl-NL" dirty="0" smtClean="0"/>
              <a:t>Cultuurrelativisme</a:t>
            </a:r>
          </a:p>
          <a:p>
            <a:endParaRPr lang="nl-NL" dirty="0"/>
          </a:p>
          <a:p>
            <a:pPr marL="0" indent="0">
              <a:buNone/>
            </a:pPr>
            <a:r>
              <a:rPr lang="nl-NL" dirty="0" smtClean="0"/>
              <a:t>Vanaf 1945 werd de integratiepolitiek en maatschappelijk debat door het cultuurrelativisme beïnvloed en beheerst. </a:t>
            </a:r>
          </a:p>
          <a:p>
            <a:pPr marL="0" indent="0">
              <a:buNone/>
            </a:pPr>
            <a:r>
              <a:rPr lang="nl-NL" dirty="0" smtClean="0"/>
              <a:t>Er was geen eenduidig beleid voor nieuwkomers en er werden weinig eisen gesteld aan nieuwe Nederlanders</a:t>
            </a:r>
          </a:p>
          <a:p>
            <a:pPr marL="0" indent="0">
              <a:buNone/>
            </a:pPr>
            <a:r>
              <a:rPr lang="nl-NL" dirty="0" smtClean="0"/>
              <a:t>(Van Gunsteren, 2007)</a:t>
            </a:r>
            <a:endParaRPr lang="en-US" dirty="0"/>
          </a:p>
        </p:txBody>
      </p:sp>
    </p:spTree>
    <p:extLst>
      <p:ext uri="{BB962C8B-B14F-4D97-AF65-F5344CB8AC3E}">
        <p14:creationId xmlns:p14="http://schemas.microsoft.com/office/powerpoint/2010/main" val="2302945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Culturele diversiteit</a:t>
            </a:r>
            <a:endParaRPr lang="en-US" dirty="0"/>
          </a:p>
        </p:txBody>
      </p:sp>
      <p:sp>
        <p:nvSpPr>
          <p:cNvPr id="3" name="Tijdelijke aanduiding voor inhoud 2"/>
          <p:cNvSpPr>
            <a:spLocks noGrp="1"/>
          </p:cNvSpPr>
          <p:nvPr>
            <p:ph idx="1"/>
          </p:nvPr>
        </p:nvSpPr>
        <p:spPr/>
        <p:txBody>
          <a:bodyPr/>
          <a:lstStyle/>
          <a:p>
            <a:r>
              <a:rPr lang="nl-NL" smtClean="0"/>
              <a:t>Hanvey </a:t>
            </a:r>
            <a:r>
              <a:rPr lang="nl-NL" i="1" smtClean="0"/>
              <a:t>The Hanvey-model  </a:t>
            </a:r>
            <a:r>
              <a:rPr lang="nl-NL" smtClean="0"/>
              <a:t>(1976) </a:t>
            </a:r>
            <a:endParaRPr lang="nl-NL" i="1" smtClean="0"/>
          </a:p>
          <a:p>
            <a:r>
              <a:rPr lang="nl-NL" smtClean="0"/>
              <a:t>Paul Scheffer, </a:t>
            </a:r>
            <a:r>
              <a:rPr lang="nl-NL" i="1" smtClean="0"/>
              <a:t>multiculturele drama (2000), de vrijheid van de grens (2016), </a:t>
            </a:r>
            <a:r>
              <a:rPr lang="en-US" i="1" smtClean="0"/>
              <a:t>De vorm van vrijheid</a:t>
            </a:r>
            <a:r>
              <a:rPr lang="en-US" smtClean="0"/>
              <a:t> (2018).</a:t>
            </a:r>
            <a:endParaRPr lang="nl-NL" i="1" smtClean="0"/>
          </a:p>
          <a:p>
            <a:r>
              <a:rPr lang="nl-NL" smtClean="0"/>
              <a:t>Boomkens, </a:t>
            </a:r>
            <a:r>
              <a:rPr lang="nl-NL" i="1" smtClean="0"/>
              <a:t>De nieuwe wanorde </a:t>
            </a:r>
            <a:r>
              <a:rPr lang="nl-NL" smtClean="0"/>
              <a:t>(2006) (Als reactie op Trump…..)</a:t>
            </a:r>
          </a:p>
          <a:p>
            <a:r>
              <a:rPr lang="nl-NL" smtClean="0"/>
              <a:t>Koenis, </a:t>
            </a:r>
            <a:r>
              <a:rPr lang="nl-NL" i="1" smtClean="0"/>
              <a:t>Het verlangen naar cultuur (2008)</a:t>
            </a:r>
            <a:endParaRPr lang="en-US" dirty="0"/>
          </a:p>
        </p:txBody>
      </p:sp>
    </p:spTree>
    <p:extLst>
      <p:ext uri="{BB962C8B-B14F-4D97-AF65-F5344CB8AC3E}">
        <p14:creationId xmlns:p14="http://schemas.microsoft.com/office/powerpoint/2010/main" val="1886110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pPr marL="0" indent="0">
              <a:buNone/>
            </a:pPr>
            <a:r>
              <a:rPr lang="nl-NL" dirty="0" smtClean="0"/>
              <a:t>Het debat verandert vlak voor de eeuwwisseling;</a:t>
            </a:r>
          </a:p>
          <a:p>
            <a:r>
              <a:rPr lang="nl-NL" dirty="0" smtClean="0"/>
              <a:t>Aanslag op het </a:t>
            </a:r>
            <a:r>
              <a:rPr lang="nl-NL" dirty="0"/>
              <a:t>W</a:t>
            </a:r>
            <a:r>
              <a:rPr lang="nl-NL" dirty="0" smtClean="0"/>
              <a:t>orld </a:t>
            </a:r>
            <a:r>
              <a:rPr lang="nl-NL" dirty="0"/>
              <a:t>T</a:t>
            </a:r>
            <a:r>
              <a:rPr lang="nl-NL" dirty="0" smtClean="0"/>
              <a:t>rade Centre</a:t>
            </a:r>
          </a:p>
          <a:p>
            <a:r>
              <a:rPr lang="nl-NL" dirty="0" smtClean="0"/>
              <a:t>Moord op Theo van Gogh, Pim Fortuyn</a:t>
            </a:r>
          </a:p>
          <a:p>
            <a:r>
              <a:rPr lang="nl-NL" dirty="0" smtClean="0"/>
              <a:t>Paul Scheffer: het multiculturele drama</a:t>
            </a:r>
          </a:p>
          <a:p>
            <a:r>
              <a:rPr lang="nl-NL" dirty="0" smtClean="0"/>
              <a:t>Opkomst populisme, Geert Wilders</a:t>
            </a:r>
          </a:p>
          <a:p>
            <a:endParaRPr lang="nl-NL" dirty="0" smtClean="0"/>
          </a:p>
          <a:p>
            <a:pPr marL="0" indent="0">
              <a:buNone/>
            </a:pPr>
            <a:endParaRPr lang="en-US" dirty="0"/>
          </a:p>
        </p:txBody>
      </p:sp>
    </p:spTree>
    <p:extLst>
      <p:ext uri="{BB962C8B-B14F-4D97-AF65-F5344CB8AC3E}">
        <p14:creationId xmlns:p14="http://schemas.microsoft.com/office/powerpoint/2010/main" val="3546146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normAutofit/>
          </a:bodyPr>
          <a:lstStyle/>
          <a:p>
            <a:endParaRPr lang="nl-NL" dirty="0" smtClean="0"/>
          </a:p>
          <a:p>
            <a:endParaRPr lang="nl-NL" dirty="0"/>
          </a:p>
          <a:p>
            <a:r>
              <a:rPr lang="nl-NL" dirty="0" smtClean="0"/>
              <a:t>Casus</a:t>
            </a:r>
          </a:p>
          <a:p>
            <a:endParaRPr lang="nl-NL" dirty="0"/>
          </a:p>
          <a:p>
            <a:endParaRPr lang="nl-NL" dirty="0" smtClean="0"/>
          </a:p>
          <a:p>
            <a:pPr marL="0" indent="0">
              <a:buNone/>
            </a:pPr>
            <a:endParaRPr lang="en-US" dirty="0"/>
          </a:p>
        </p:txBody>
      </p:sp>
    </p:spTree>
    <p:extLst>
      <p:ext uri="{BB962C8B-B14F-4D97-AF65-F5344CB8AC3E}">
        <p14:creationId xmlns:p14="http://schemas.microsoft.com/office/powerpoint/2010/main" val="32754837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pPr marL="0" indent="0">
              <a:buNone/>
            </a:pPr>
            <a:endParaRPr lang="nl-NL" dirty="0" smtClean="0"/>
          </a:p>
          <a:p>
            <a:endParaRPr lang="nl-NL" dirty="0"/>
          </a:p>
          <a:p>
            <a:r>
              <a:rPr lang="nl-NL" dirty="0" smtClean="0"/>
              <a:t>Inclusieve samenleving</a:t>
            </a:r>
          </a:p>
          <a:p>
            <a:r>
              <a:rPr lang="nl-NL" dirty="0" smtClean="0"/>
              <a:t>Interculturele sensitiviteit</a:t>
            </a:r>
          </a:p>
          <a:p>
            <a:r>
              <a:rPr lang="nl-NL" dirty="0" smtClean="0"/>
              <a:t>Culturele synergie als resultaat</a:t>
            </a:r>
            <a:endParaRPr lang="en-US" dirty="0"/>
          </a:p>
        </p:txBody>
      </p:sp>
    </p:spTree>
    <p:extLst>
      <p:ext uri="{BB962C8B-B14F-4D97-AF65-F5344CB8AC3E}">
        <p14:creationId xmlns:p14="http://schemas.microsoft.com/office/powerpoint/2010/main" val="19457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a:p>
            <a:pPr marL="0" indent="0">
              <a:buNone/>
            </a:pPr>
            <a:r>
              <a:rPr lang="nl-NL" dirty="0" smtClean="0"/>
              <a:t>“</a:t>
            </a:r>
            <a:r>
              <a:rPr lang="nl-NL" dirty="0"/>
              <a:t>Amerika wordt bestuurd door de Amerikanen”, aldus Trump. “We wijzen de ideologie van globalisering af en we omhelzen de doctrine van het patriottisme. </a:t>
            </a:r>
            <a:endParaRPr lang="nl-NL" dirty="0" smtClean="0"/>
          </a:p>
          <a:p>
            <a:pPr marL="0" indent="0">
              <a:buNone/>
            </a:pPr>
            <a:r>
              <a:rPr lang="nl-NL" sz="2000" dirty="0" smtClean="0"/>
              <a:t>(25 september 2018)</a:t>
            </a:r>
            <a:endParaRPr lang="en-US" sz="2000" dirty="0"/>
          </a:p>
        </p:txBody>
      </p:sp>
    </p:spTree>
    <p:extLst>
      <p:ext uri="{BB962C8B-B14F-4D97-AF65-F5344CB8AC3E}">
        <p14:creationId xmlns:p14="http://schemas.microsoft.com/office/powerpoint/2010/main" val="134428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endParaRPr lang="nl-NL" dirty="0" smtClean="0"/>
          </a:p>
          <a:p>
            <a:pPr marL="0" indent="0">
              <a:buNone/>
            </a:pPr>
            <a:endParaRPr lang="nl-NL" dirty="0"/>
          </a:p>
          <a:p>
            <a:r>
              <a:rPr lang="nl-NL" dirty="0" smtClean="0"/>
              <a:t>Culturele diversiteit als probleem</a:t>
            </a:r>
          </a:p>
          <a:p>
            <a:r>
              <a:rPr lang="nl-NL" dirty="0"/>
              <a:t>Culturele </a:t>
            </a:r>
            <a:r>
              <a:rPr lang="nl-NL" dirty="0" smtClean="0"/>
              <a:t>diversiteit als realiteit</a:t>
            </a:r>
          </a:p>
          <a:p>
            <a:r>
              <a:rPr lang="nl-NL" dirty="0"/>
              <a:t>Culturele </a:t>
            </a:r>
            <a:r>
              <a:rPr lang="nl-NL" dirty="0" smtClean="0"/>
              <a:t>diversiteit als opdracht</a:t>
            </a:r>
            <a:endParaRPr lang="en-US" dirty="0"/>
          </a:p>
        </p:txBody>
      </p:sp>
    </p:spTree>
    <p:extLst>
      <p:ext uri="{BB962C8B-B14F-4D97-AF65-F5344CB8AC3E}">
        <p14:creationId xmlns:p14="http://schemas.microsoft.com/office/powerpoint/2010/main" val="212163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normAutofit/>
          </a:bodyPr>
          <a:lstStyle/>
          <a:p>
            <a:r>
              <a:rPr lang="nl-NL" sz="2000" dirty="0" smtClean="0"/>
              <a:t>Muziek</a:t>
            </a:r>
          </a:p>
          <a:p>
            <a:r>
              <a:rPr lang="nl-NL" sz="2000" dirty="0" smtClean="0"/>
              <a:t>Sport </a:t>
            </a:r>
          </a:p>
          <a:p>
            <a:r>
              <a:rPr lang="nl-NL" sz="2000" dirty="0" smtClean="0"/>
              <a:t>Kleding</a:t>
            </a:r>
          </a:p>
          <a:p>
            <a:r>
              <a:rPr lang="nl-NL" sz="2000" dirty="0" smtClean="0"/>
              <a:t>Eten</a:t>
            </a:r>
          </a:p>
          <a:p>
            <a:r>
              <a:rPr lang="nl-NL" sz="2000" dirty="0" smtClean="0"/>
              <a:t>Kunst/musea</a:t>
            </a:r>
          </a:p>
          <a:p>
            <a:r>
              <a:rPr lang="nl-NL" sz="2000" dirty="0" smtClean="0"/>
              <a:t>Omgangsvormen/omgangsnormen</a:t>
            </a:r>
          </a:p>
          <a:p>
            <a:r>
              <a:rPr lang="nl-NL" sz="2000" dirty="0" smtClean="0"/>
              <a:t>Subculturen</a:t>
            </a:r>
          </a:p>
          <a:p>
            <a:r>
              <a:rPr lang="nl-NL" sz="2000" dirty="0" smtClean="0"/>
              <a:t>Politiek</a:t>
            </a:r>
          </a:p>
          <a:p>
            <a:r>
              <a:rPr lang="nl-NL" sz="2000" dirty="0" smtClean="0"/>
              <a:t>Religie</a:t>
            </a:r>
          </a:p>
          <a:p>
            <a:r>
              <a:rPr lang="nl-NL" sz="2000" dirty="0" smtClean="0"/>
              <a:t>Ecologie</a:t>
            </a:r>
          </a:p>
          <a:p>
            <a:r>
              <a:rPr lang="nl-NL" sz="2000" dirty="0" smtClean="0"/>
              <a:t>Samenlevingsvormen/seksualiteit</a:t>
            </a:r>
            <a:endParaRPr lang="en-US" sz="2000" dirty="0"/>
          </a:p>
        </p:txBody>
      </p:sp>
      <p:pic>
        <p:nvPicPr>
          <p:cNvPr id="2050" name="Picture 2" descr="Afbeeldingsresultaat voor de Nederland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958" y="513211"/>
            <a:ext cx="4109455" cy="24793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maxvanhemel.files.wordpress.com/2015/10/frau_antj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68075"/>
            <a:ext cx="2732116" cy="30153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fbeeldingsresultaat voor jonge feyenoord suppor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6658" y="1119928"/>
            <a:ext cx="3793420" cy="214814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fbeeldingsresultaat voor cultuurverschill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70273" y="3556131"/>
            <a:ext cx="3344140" cy="2006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2496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r>
              <a:rPr lang="nl-NL" dirty="0" smtClean="0"/>
              <a:t>Cultuur als eenheid of heterogeen conglomeraat van waarden/normen en verwachtingen?</a:t>
            </a:r>
          </a:p>
          <a:p>
            <a:endParaRPr lang="nl-NL" dirty="0"/>
          </a:p>
          <a:p>
            <a:r>
              <a:rPr lang="nl-NL" dirty="0" smtClean="0"/>
              <a:t>Von der Dunk (2007): </a:t>
            </a:r>
            <a:r>
              <a:rPr lang="nl-NL" i="1" dirty="0" smtClean="0"/>
              <a:t>wat met </a:t>
            </a:r>
            <a:r>
              <a:rPr lang="nl-NL" i="1" dirty="0"/>
              <a:t>N</a:t>
            </a:r>
            <a:r>
              <a:rPr lang="nl-NL" i="1" dirty="0" smtClean="0"/>
              <a:t>ederlandse identiteit wordt bedoeld is een van generatie tot generatie veranderend  mixtum van eigen tradities en herkomst met actualiteit. </a:t>
            </a:r>
          </a:p>
          <a:p>
            <a:pPr marL="0" indent="0">
              <a:buNone/>
            </a:pPr>
            <a:r>
              <a:rPr lang="nl-NL" i="1" dirty="0" smtClean="0"/>
              <a:t>Elk streven om dat mixtum te bevriezen in een soort vaste definitie van ‘de zuivere’  of ‘ware’ identiteit is gedoemd te mislukken. </a:t>
            </a:r>
            <a:endParaRPr lang="en-US" dirty="0"/>
          </a:p>
        </p:txBody>
      </p:sp>
    </p:spTree>
    <p:extLst>
      <p:ext uri="{BB962C8B-B14F-4D97-AF65-F5344CB8AC3E}">
        <p14:creationId xmlns:p14="http://schemas.microsoft.com/office/powerpoint/2010/main" val="2137921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sz="half" idx="1"/>
          </p:nvPr>
        </p:nvSpPr>
        <p:spPr/>
        <p:txBody>
          <a:bodyPr/>
          <a:lstStyle/>
          <a:p>
            <a:pPr marL="0" indent="0">
              <a:buNone/>
            </a:pPr>
            <a:r>
              <a:rPr lang="nl-NL" dirty="0" smtClean="0"/>
              <a:t>H.W. von der Dunk over </a:t>
            </a:r>
            <a:r>
              <a:rPr lang="nl-NL" dirty="0"/>
              <a:t>t</a:t>
            </a:r>
            <a:r>
              <a:rPr lang="nl-NL" dirty="0" smtClean="0"/>
              <a:t>ypering </a:t>
            </a:r>
            <a:r>
              <a:rPr lang="nl-NL" dirty="0"/>
              <a:t>van de Nederlander:</a:t>
            </a:r>
          </a:p>
          <a:p>
            <a:r>
              <a:rPr lang="nl-NL" dirty="0"/>
              <a:t>Tolerant</a:t>
            </a:r>
          </a:p>
          <a:p>
            <a:r>
              <a:rPr lang="nl-NL" dirty="0"/>
              <a:t>Nuchter</a:t>
            </a:r>
          </a:p>
          <a:p>
            <a:r>
              <a:rPr lang="nl-NL" dirty="0"/>
              <a:t>Weet maat te houden</a:t>
            </a:r>
          </a:p>
          <a:p>
            <a:pPr marL="0" indent="0">
              <a:buNone/>
            </a:pPr>
            <a:endParaRPr lang="en-US" dirty="0"/>
          </a:p>
        </p:txBody>
      </p:sp>
      <p:sp>
        <p:nvSpPr>
          <p:cNvPr id="4" name="Tijdelijke aanduiding voor inhoud 3"/>
          <p:cNvSpPr>
            <a:spLocks noGrp="1"/>
          </p:cNvSpPr>
          <p:nvPr>
            <p:ph sz="half" idx="2"/>
          </p:nvPr>
        </p:nvSpPr>
        <p:spPr/>
        <p:txBody>
          <a:bodyPr/>
          <a:lstStyle/>
          <a:p>
            <a:pPr marL="0" indent="0">
              <a:buNone/>
            </a:pPr>
            <a:r>
              <a:rPr lang="nl-NL" dirty="0" smtClean="0"/>
              <a:t>H. Pleij over Nederlandse deugden:</a:t>
            </a:r>
          </a:p>
          <a:p>
            <a:r>
              <a:rPr lang="nl-NL" dirty="0" smtClean="0"/>
              <a:t>Onafhankelijk blijven</a:t>
            </a:r>
          </a:p>
          <a:p>
            <a:r>
              <a:rPr lang="nl-NL" dirty="0" smtClean="0"/>
              <a:t>Openhartig zijn</a:t>
            </a:r>
          </a:p>
          <a:p>
            <a:r>
              <a:rPr lang="nl-NL" dirty="0" smtClean="0"/>
              <a:t>Polderen</a:t>
            </a:r>
          </a:p>
          <a:p>
            <a:r>
              <a:rPr lang="nl-NL" dirty="0" smtClean="0"/>
              <a:t>Zuinig zijn </a:t>
            </a:r>
          </a:p>
          <a:p>
            <a:r>
              <a:rPr lang="nl-NL" dirty="0" smtClean="0"/>
              <a:t>Gewoon doen</a:t>
            </a:r>
            <a:endParaRPr lang="en-US" dirty="0"/>
          </a:p>
        </p:txBody>
      </p:sp>
    </p:spTree>
    <p:extLst>
      <p:ext uri="{BB962C8B-B14F-4D97-AF65-F5344CB8AC3E}">
        <p14:creationId xmlns:p14="http://schemas.microsoft.com/office/powerpoint/2010/main" val="1506986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a:xfrm>
            <a:off x="635479" y="1575263"/>
            <a:ext cx="9507848" cy="4878165"/>
          </a:xfrm>
        </p:spPr>
        <p:txBody>
          <a:bodyPr/>
          <a:lstStyle/>
          <a:p>
            <a:pPr marL="0" indent="0">
              <a:buNone/>
            </a:pPr>
            <a:endParaRPr lang="nl-NL" dirty="0"/>
          </a:p>
          <a:p>
            <a:pPr marL="0" indent="0">
              <a:buNone/>
            </a:pPr>
            <a:r>
              <a:rPr lang="nl-NL" dirty="0"/>
              <a:t> </a:t>
            </a:r>
            <a:r>
              <a:rPr lang="nl-NL" dirty="0" smtClean="0"/>
              <a:t>Herman Pleij:  </a:t>
            </a:r>
            <a:r>
              <a:rPr lang="nl-NL" i="1" dirty="0" smtClean="0"/>
              <a:t>„Als </a:t>
            </a:r>
            <a:r>
              <a:rPr lang="nl-NL" i="1" dirty="0"/>
              <a:t>er iets is wat Nederlanders aan elkaar bindt, dan is het wel de claim niets gemeenschappelijks te hebben.”</a:t>
            </a:r>
            <a:endParaRPr lang="en-US" i="1" dirty="0"/>
          </a:p>
        </p:txBody>
      </p:sp>
      <p:pic>
        <p:nvPicPr>
          <p:cNvPr id="1028" name="Picture 4" descr="Afbeeldingsresultaat voor de Nederland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68722" y="2832488"/>
            <a:ext cx="3775345" cy="3775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71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endParaRPr lang="en-US" dirty="0" smtClean="0">
              <a:hlinkClick r:id="rId2"/>
            </a:endParaRPr>
          </a:p>
          <a:p>
            <a:endParaRPr lang="en-US" dirty="0">
              <a:hlinkClick r:id="rId2"/>
            </a:endParaRPr>
          </a:p>
          <a:p>
            <a:r>
              <a:rPr lang="en-US" dirty="0" smtClean="0">
                <a:hlinkClick r:id="rId2"/>
              </a:rPr>
              <a:t>https</a:t>
            </a:r>
            <a:r>
              <a:rPr lang="en-US" dirty="0">
                <a:hlinkClick r:id="rId2"/>
              </a:rPr>
              <a:t>://</a:t>
            </a:r>
            <a:r>
              <a:rPr lang="en-US" dirty="0" smtClean="0">
                <a:hlinkClick r:id="rId2"/>
              </a:rPr>
              <a:t>www.youtube.com/watch?v=lf2BOu63lkw</a:t>
            </a:r>
            <a:r>
              <a:rPr lang="en-US" dirty="0" smtClean="0"/>
              <a:t> </a:t>
            </a:r>
          </a:p>
          <a:p>
            <a:endParaRPr lang="nl-NL" dirty="0"/>
          </a:p>
          <a:p>
            <a:endParaRPr lang="en-US" dirty="0"/>
          </a:p>
        </p:txBody>
      </p:sp>
    </p:spTree>
    <p:extLst>
      <p:ext uri="{BB962C8B-B14F-4D97-AF65-F5344CB8AC3E}">
        <p14:creationId xmlns:p14="http://schemas.microsoft.com/office/powerpoint/2010/main" val="3002283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Culturele diversiteit</a:t>
            </a:r>
            <a:endParaRPr lang="en-US" dirty="0"/>
          </a:p>
        </p:txBody>
      </p:sp>
      <p:sp>
        <p:nvSpPr>
          <p:cNvPr id="3" name="Tijdelijke aanduiding voor inhoud 2"/>
          <p:cNvSpPr>
            <a:spLocks noGrp="1"/>
          </p:cNvSpPr>
          <p:nvPr>
            <p:ph idx="1"/>
          </p:nvPr>
        </p:nvSpPr>
        <p:spPr/>
        <p:txBody>
          <a:bodyPr/>
          <a:lstStyle/>
          <a:p>
            <a:pPr marL="0" indent="0">
              <a:buNone/>
            </a:pPr>
            <a:r>
              <a:rPr lang="nl-NL" dirty="0" smtClean="0"/>
              <a:t>Twee benaderingen van cultuur:</a:t>
            </a:r>
          </a:p>
          <a:p>
            <a:endParaRPr lang="nl-NL" dirty="0"/>
          </a:p>
          <a:p>
            <a:r>
              <a:rPr lang="nl-NL" dirty="0" smtClean="0"/>
              <a:t>Cultuurrelativisme</a:t>
            </a:r>
          </a:p>
          <a:p>
            <a:pPr marL="0" indent="0">
              <a:buNone/>
            </a:pPr>
            <a:r>
              <a:rPr lang="nl-NL" sz="1800" dirty="0" smtClean="0"/>
              <a:t>elke cultuur is even waardevol. Geen morele oordelen over andere culturen</a:t>
            </a:r>
            <a:endParaRPr lang="nl-NL" dirty="0" smtClean="0"/>
          </a:p>
          <a:p>
            <a:pPr marL="0" indent="0">
              <a:buNone/>
            </a:pPr>
            <a:endParaRPr lang="nl-NL" dirty="0"/>
          </a:p>
          <a:p>
            <a:r>
              <a:rPr lang="nl-NL" dirty="0" smtClean="0"/>
              <a:t>Cultuuruniversalisme</a:t>
            </a:r>
          </a:p>
          <a:p>
            <a:pPr marL="0" indent="0">
              <a:buNone/>
            </a:pPr>
            <a:r>
              <a:rPr lang="nl-NL" sz="1800" dirty="0" smtClean="0"/>
              <a:t>Er zijn universele waarden die voor elke cultuur zouden moeten gelden.</a:t>
            </a:r>
            <a:endParaRPr lang="nl-NL" sz="1800" dirty="0"/>
          </a:p>
          <a:p>
            <a:endParaRPr lang="en-US" dirty="0"/>
          </a:p>
        </p:txBody>
      </p:sp>
    </p:spTree>
    <p:extLst>
      <p:ext uri="{BB962C8B-B14F-4D97-AF65-F5344CB8AC3E}">
        <p14:creationId xmlns:p14="http://schemas.microsoft.com/office/powerpoint/2010/main" val="2520980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axion_Powerpoint_INT">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ucida Sans Unicode 2">
      <a:majorFont>
        <a:latin typeface="Lucida Sans Unicode"/>
        <a:ea typeface=""/>
        <a:cs typeface=""/>
      </a:majorFont>
      <a:minorFont>
        <a:latin typeface="Lucida Sans Unicode"/>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Saxion_Powerpoint_INT</Template>
  <TotalTime>0</TotalTime>
  <Words>658</Words>
  <Application>Microsoft Office PowerPoint</Application>
  <PresentationFormat>Breedbeeld</PresentationFormat>
  <Paragraphs>99</Paragraphs>
  <Slides>14</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Lucida Sans Unicode</vt:lpstr>
      <vt:lpstr>Saxion_Powerpoint_INT</vt:lpstr>
      <vt:lpstr>Culturele diversiteit</vt:lpstr>
      <vt:lpstr>Culturele diversiteit</vt:lpstr>
      <vt:lpstr>Culturele diversiteit</vt:lpstr>
      <vt:lpstr>Culturele diversiteit</vt:lpstr>
      <vt:lpstr>Culturele diversiteit</vt:lpstr>
      <vt:lpstr>Culturele diversiteit</vt:lpstr>
      <vt:lpstr>Culturele diversiteit</vt:lpstr>
      <vt:lpstr>Culturele diversiteit</vt:lpstr>
      <vt:lpstr>Culturele diversiteit</vt:lpstr>
      <vt:lpstr>Culturele diversiteit enkele theoretische noties </vt:lpstr>
      <vt:lpstr>Culturele diversiteit</vt:lpstr>
      <vt:lpstr>Culturele diversiteit</vt:lpstr>
      <vt:lpstr>Culturele diversiteit</vt:lpstr>
      <vt:lpstr>Culturele diversiteit</vt:lpstr>
    </vt:vector>
  </TitlesOfParts>
  <Company>Saxion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Ruud Kramer</dc:creator>
  <cp:lastModifiedBy>Ruud Kramer</cp:lastModifiedBy>
  <cp:revision>56</cp:revision>
  <dcterms:created xsi:type="dcterms:W3CDTF">2018-10-02T08:55:55Z</dcterms:created>
  <dcterms:modified xsi:type="dcterms:W3CDTF">2019-01-15T08:49:08Z</dcterms:modified>
</cp:coreProperties>
</file>