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2"/>
  </p:handoutMasterIdLst>
  <p:sldIdLst>
    <p:sldId id="25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3" r:id="rId21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B27D7-6D8E-4D98-8099-C1EEDF4FB363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A2A5-A6FF-4E46-BAFD-606EBD74C3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87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 descr="SAX_PPT_NL_Achtergro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4968552" cy="108012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496064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37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2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B660-E0C5-4BCB-93AB-07FA0A4F62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631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3A96-D823-4626-BCC8-66703C32F2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556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4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8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0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1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AX_PPT_NL_Achtergr6.jpg                                       000B06DB VIAServer                      7C268895: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 bwMode="auto">
          <a:xfrm>
            <a:off x="0" y="0"/>
            <a:ext cx="91440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400">
                <a:latin typeface="Lucida Sans Unicode" pitchFamily="34" charset="0"/>
                <a:cs typeface="Lucida Sans Unicode" pitchFamily="34" charset="0"/>
              </a:defRPr>
            </a:lvl3pPr>
            <a:lvl4pPr>
              <a:defRPr sz="2000">
                <a:latin typeface="Lucida Sans Unicode" pitchFamily="34" charset="0"/>
                <a:cs typeface="Lucida Sans Unicode" pitchFamily="34" charset="0"/>
              </a:defRPr>
            </a:lvl4pPr>
            <a:lvl5pPr>
              <a:defRPr sz="2000">
                <a:latin typeface="Lucida Sans Unicode" pitchFamily="34" charset="0"/>
                <a:cs typeface="Lucida Sans Unicode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4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8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2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0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7"/>
          <a:stretch/>
        </p:blipFill>
        <p:spPr bwMode="auto">
          <a:xfrm>
            <a:off x="0" y="0"/>
            <a:ext cx="91440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Lucida Sans Unicode" pitchFamily="34" charset="0"/>
                <a:cs typeface="Lucida Sans Unicode" pitchFamily="34" charset="0"/>
              </a:defRPr>
            </a:lvl1pPr>
            <a:lvl2pPr>
              <a:defRPr sz="2400">
                <a:latin typeface="Lucida Sans Unicode" pitchFamily="34" charset="0"/>
                <a:cs typeface="Lucida Sans Unicode" pitchFamily="34" charset="0"/>
              </a:defRPr>
            </a:lvl2pPr>
            <a:lvl3pPr>
              <a:defRPr sz="2000">
                <a:latin typeface="Lucida Sans Unicode" pitchFamily="34" charset="0"/>
                <a:cs typeface="Lucida Sans Unicode" pitchFamily="34" charset="0"/>
              </a:defRPr>
            </a:lvl3pPr>
            <a:lvl4pPr>
              <a:defRPr sz="1800">
                <a:latin typeface="Lucida Sans Unicode" pitchFamily="34" charset="0"/>
                <a:cs typeface="Lucida Sans Unicode" pitchFamily="34" charset="0"/>
              </a:defRPr>
            </a:lvl4pPr>
            <a:lvl5pPr>
              <a:defRPr sz="1800">
                <a:latin typeface="Lucida Sans Unicode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8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2" descr="SAX_PPT_NL_Achtergro1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853A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1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7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4E6EA-5A08-4627-8326-EF94EF979DDD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80FD8-9027-452F-908B-6DA18E5CAA8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0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3" descr="SAX_PPT_NL_Achtergro6.jpg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0" y="0"/>
            <a:ext cx="9144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A158-D71C-4235-BDA4-326913EC973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CCEE-DBD9-47B1-A284-920BF24B1A9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nl/imgres?imgurl=http://archief.specialkids.nl/editie_006/006_onderwijs_foto1.jpg&amp;imgrefurl=http://archief.specialkids.nl/editie_006/index_006.htm&amp;h=210&amp;w=140&amp;sz=16&amp;hl=nl&amp;start=31&amp;tbnid=-ItPOyhXfPfgEM:&amp;tbnh=106&amp;tbnw=71&amp;prev=/images?q%3Dkinderen%26start%3D20%26ndsp%3D20%26svnum%3D10%26hl%3Dnl%26lr%3D%26sa%3D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JbTkdqYivu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l.youtube.com/watch?v=y6GxIuljT3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3573016"/>
            <a:ext cx="6408712" cy="208823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sz="1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91680" y="5805264"/>
            <a:ext cx="4960640" cy="72008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077072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Levensbeschouwing </a:t>
            </a:r>
            <a:endParaRPr lang="nl-NL" sz="2400" b="1" dirty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Ideale </a:t>
            </a:r>
            <a:r>
              <a:rPr lang="nl-NL" sz="2400" b="1" dirty="0">
                <a:solidFill>
                  <a:schemeClr val="bg1"/>
                </a:solidFill>
              </a:rPr>
              <a:t>school</a:t>
            </a:r>
          </a:p>
          <a:p>
            <a:r>
              <a:rPr lang="nl-NL" sz="2400" b="1" dirty="0">
                <a:solidFill>
                  <a:schemeClr val="bg1"/>
                </a:solidFill>
              </a:rPr>
              <a:t>Kwartiel 2 </a:t>
            </a:r>
            <a:r>
              <a:rPr lang="nl-NL" sz="2400" b="1" dirty="0" smtClean="0">
                <a:solidFill>
                  <a:schemeClr val="bg1"/>
                </a:solidFill>
              </a:rPr>
              <a:t>18-19</a:t>
            </a:r>
            <a:endParaRPr lang="nl-NL" sz="2400" b="1" dirty="0" smtClean="0">
              <a:solidFill>
                <a:schemeClr val="bg1"/>
              </a:solidFill>
            </a:endParaRPr>
          </a:p>
          <a:p>
            <a:r>
              <a:rPr lang="nl-NL" sz="2400" b="1" dirty="0" smtClean="0">
                <a:solidFill>
                  <a:schemeClr val="bg1"/>
                </a:solidFill>
              </a:rPr>
              <a:t>Bijeenkomst 1</a:t>
            </a:r>
            <a:endParaRPr lang="nl-NL" sz="2400" b="1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Rol van de media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86463" cy="4525963"/>
          </a:xfrm>
        </p:spPr>
        <p:txBody>
          <a:bodyPr/>
          <a:lstStyle/>
          <a:p>
            <a:pPr eaLnBrk="1" hangingPunct="1"/>
            <a:r>
              <a:rPr lang="nl-NL" altLang="en-US" sz="2800" smtClean="0"/>
              <a:t>Beeld en informatiecultuur is ontstaan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804025" y="3933825"/>
            <a:ext cx="1882775" cy="2192338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4249738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684338"/>
            <a:ext cx="3427412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Pluriformisering in Nederland</a:t>
            </a: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 eaLnBrk="1" hangingPunct="1"/>
            <a:r>
              <a:rPr lang="nl-NL" altLang="en-US" smtClean="0"/>
              <a:t>Nu: zijn er veel verschillende mensen in Nederland</a:t>
            </a:r>
          </a:p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Nederland Wereldland</a:t>
            </a:r>
          </a:p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Voor de 1 goed voor de ander fout…</a:t>
            </a:r>
          </a:p>
        </p:txBody>
      </p:sp>
      <p:sp>
        <p:nvSpPr>
          <p:cNvPr id="1229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6516688" y="3429000"/>
            <a:ext cx="2170112" cy="2697163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33600"/>
            <a:ext cx="2825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38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 Individualisering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3789363"/>
            <a:ext cx="2243138" cy="233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628775"/>
            <a:ext cx="54102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alt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en-US" sz="3600" smtClean="0"/>
              <a:t>Grotere zelfbepaling minder gedeelde waarden normen en belangen.</a:t>
            </a:r>
          </a:p>
        </p:txBody>
      </p:sp>
      <p:pic>
        <p:nvPicPr>
          <p:cNvPr id="133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40150"/>
            <a:ext cx="345757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i="1" smtClean="0"/>
              <a:t>De</a:t>
            </a:r>
            <a:r>
              <a:rPr lang="nl-NL" altLang="en-US" smtClean="0"/>
              <a:t> waarheid??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“Grote verhalen” bestaan niet meer; iedereen heeft een eigen waarheid en een eigen verhaal.</a:t>
            </a:r>
          </a:p>
          <a:p>
            <a:pPr eaLnBrk="1" hangingPunct="1"/>
            <a:r>
              <a:rPr lang="nl-NL" altLang="en-US" smtClean="0"/>
              <a:t>Het gevoel en de ervaring van mensen zijn normgevend geworden</a:t>
            </a:r>
          </a:p>
        </p:txBody>
      </p:sp>
      <p:pic>
        <p:nvPicPr>
          <p:cNvPr id="1434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295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1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Tolerantie/onverschilligheid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Hoe hebben mensen langs elkaar heen geleefd? Geen sociale controle meer.</a:t>
            </a:r>
          </a:p>
          <a:p>
            <a:pPr eaLnBrk="1" hangingPunct="1"/>
            <a:r>
              <a:rPr lang="nl-NL" altLang="en-US" smtClean="0"/>
              <a:t>Relativisme</a:t>
            </a:r>
          </a:p>
          <a:p>
            <a:pPr eaLnBrk="1" hangingPunct="1"/>
            <a:r>
              <a:rPr lang="nl-NL" altLang="en-US" smtClean="0"/>
              <a:t>Exclusivisme</a:t>
            </a:r>
          </a:p>
          <a:p>
            <a:pPr eaLnBrk="1" hangingPunct="1"/>
            <a:r>
              <a:rPr lang="nl-NL" altLang="en-US" smtClean="0"/>
              <a:t>Communicatie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3825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Consumeren consuminderen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nl-NL" altLang="en-US" smtClean="0"/>
              <a:t>Hebben of zijn?</a:t>
            </a:r>
          </a:p>
          <a:p>
            <a:pPr marL="0" indent="0" eaLnBrk="1" hangingPunct="1">
              <a:buFontTx/>
              <a:buNone/>
            </a:pPr>
            <a:endParaRPr lang="nl-NL" altLang="en-US" smtClean="0"/>
          </a:p>
          <a:p>
            <a:pPr marL="0" indent="0" eaLnBrk="1" hangingPunct="1">
              <a:buFontTx/>
              <a:buNone/>
            </a:pPr>
            <a:r>
              <a:rPr lang="nl-NL" altLang="en-US" smtClean="0"/>
              <a:t>Rekening houden met de rest van de wereld?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30505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Spiritualiteit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 altLang="en-US" smtClean="0"/>
              <a:t>Spiritualiteit gaat uit van het zoeken naar verbinding tussen de mens en iets groters, hogers of diepers, in of buiten de mens.</a:t>
            </a:r>
          </a:p>
          <a:p>
            <a:pPr eaLnBrk="1" hangingPunct="1">
              <a:buFontTx/>
              <a:buNone/>
            </a:pPr>
            <a:r>
              <a:rPr lang="nl-NL" altLang="en-US" smtClean="0"/>
              <a:t>Vaak staat spiritualiteit tegenover materialisme en het bezitten van consumptiegoederen.</a:t>
            </a:r>
          </a:p>
          <a:p>
            <a:pPr eaLnBrk="1" hangingPunct="1">
              <a:buFontTx/>
              <a:buNone/>
            </a:pPr>
            <a:r>
              <a:rPr lang="nl-NL" altLang="en-US" smtClean="0"/>
              <a:t>Vroeger lag spiritualiteit bij de kerk of het geloof nu is dit voor iedereen anders.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5888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Secularisatie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Mensen voelen zich minder verbonden met een kerk of godsdienst</a:t>
            </a:r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r>
              <a:rPr lang="nl-NL" dirty="0" smtClean="0"/>
              <a:t>Maar: Gelovigheid neemt niet af is alleen anders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dirty="0" smtClean="0"/>
              <a:t>Meer diversiteit mogelijk!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581525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581525"/>
            <a:ext cx="24923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Ideale school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nl-NL" altLang="en-US" dirty="0" smtClean="0"/>
              <a:t>Motieven voor levensbeschouwing te kiezen!</a:t>
            </a:r>
          </a:p>
          <a:p>
            <a:pPr algn="ctr" eaLnBrk="1" hangingPunct="1">
              <a:buFontTx/>
              <a:buNone/>
            </a:pPr>
            <a:r>
              <a:rPr lang="nl-NL" altLang="en-US" sz="6000" dirty="0" smtClean="0">
                <a:sym typeface="Wingdings" pitchFamily="2" charset="2"/>
              </a:rPr>
              <a:t></a:t>
            </a:r>
            <a:r>
              <a:rPr lang="nl-NL" altLang="en-US" sz="6000" dirty="0" err="1" smtClean="0"/>
              <a:t>oe</a:t>
            </a:r>
            <a:r>
              <a:rPr lang="nl-NL" altLang="en-US" sz="6000" dirty="0" err="1" smtClean="0">
                <a:sym typeface="Wingdings" pitchFamily="2" charset="2"/>
              </a:rPr>
              <a:t></a:t>
            </a:r>
            <a:r>
              <a:rPr lang="nl-NL" altLang="en-US" sz="6000" dirty="0" err="1" smtClean="0"/>
              <a:t>xis</a:t>
            </a:r>
            <a:r>
              <a:rPr lang="nl-NL" altLang="en-US" sz="6000" dirty="0" smtClean="0">
                <a:sym typeface="Wingdings" pitchFamily="2" charset="2"/>
              </a:rPr>
              <a:t></a:t>
            </a:r>
          </a:p>
          <a:p>
            <a:pPr algn="ctr" eaLnBrk="1" hangingPunct="1">
              <a:buFontTx/>
              <a:buNone/>
            </a:pPr>
            <a:endParaRPr lang="nl-NL" altLang="en-US" sz="6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nl-NL" altLang="en-US" sz="5400" dirty="0" smtClean="0">
                <a:sym typeface="Wingdings" pitchFamily="2" charset="2"/>
              </a:rPr>
              <a:t>Binnen jouw ideale school</a:t>
            </a:r>
          </a:p>
        </p:txBody>
      </p:sp>
      <p:pic>
        <p:nvPicPr>
          <p:cNvPr id="19460" name="Picture 5" descr="006_onderwijs_foto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91135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Ideale school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824536"/>
          </a:xfrm>
        </p:spPr>
        <p:txBody>
          <a:bodyPr>
            <a:normAutofit fontScale="92500"/>
          </a:bodyPr>
          <a:lstStyle/>
          <a:p>
            <a:r>
              <a:rPr lang="nl-NL" altLang="en-US" dirty="0" smtClean="0"/>
              <a:t>Hoorcollege</a:t>
            </a:r>
          </a:p>
          <a:p>
            <a:r>
              <a:rPr lang="nl-NL" altLang="en-US" dirty="0" smtClean="0"/>
              <a:t>Lessen Levensbeschouwing, Kunst en Maatschappij</a:t>
            </a:r>
          </a:p>
          <a:p>
            <a:pPr eaLnBrk="1" hangingPunct="1"/>
            <a:r>
              <a:rPr lang="nl-NL" altLang="en-US" dirty="0" smtClean="0"/>
              <a:t>voorlichting denominatie door docenten APO</a:t>
            </a:r>
          </a:p>
          <a:p>
            <a:pPr eaLnBrk="1" hangingPunct="1"/>
            <a:r>
              <a:rPr lang="nl-NL" altLang="en-US" dirty="0" smtClean="0"/>
              <a:t>Toetsing</a:t>
            </a:r>
            <a:r>
              <a:rPr lang="nl-NL" altLang="en-US" dirty="0" smtClean="0"/>
              <a:t>: </a:t>
            </a:r>
            <a:r>
              <a:rPr lang="nl-NL" altLang="en-US" dirty="0" smtClean="0"/>
              <a:t>website </a:t>
            </a:r>
            <a:r>
              <a:rPr lang="nl-NL" altLang="en-US" dirty="0" smtClean="0"/>
              <a:t>en dan mondeling </a:t>
            </a:r>
            <a:r>
              <a:rPr lang="nl-NL" altLang="en-US" dirty="0" err="1" smtClean="0"/>
              <a:t>assessement</a:t>
            </a:r>
            <a:r>
              <a:rPr lang="nl-NL" altLang="en-US" smtClean="0"/>
              <a:t> in </a:t>
            </a:r>
            <a:r>
              <a:rPr lang="nl-NL" altLang="en-US" dirty="0" smtClean="0"/>
              <a:t>de toetsweek 2.10</a:t>
            </a:r>
            <a:endParaRPr lang="nl-NL" altLang="en-US" dirty="0"/>
          </a:p>
          <a:p>
            <a:r>
              <a:rPr lang="nl-NL" altLang="en-US" dirty="0"/>
              <a:t>Denominatie doorgeven via Blackboard</a:t>
            </a:r>
          </a:p>
          <a:p>
            <a:pPr eaLnBrk="1" hangingPunct="1"/>
            <a:endParaRPr lang="nl-NL" altLang="en-US" dirty="0" smtClean="0"/>
          </a:p>
          <a:p>
            <a:pPr eaLnBrk="1" hangingPunct="1"/>
            <a:r>
              <a:rPr lang="nl-NL" altLang="en-US" dirty="0" smtClean="0"/>
              <a:t>Samen opdracht bekijken en groepjes maken; volgende week namen noteren in groepjes.</a:t>
            </a:r>
          </a:p>
        </p:txBody>
      </p:sp>
    </p:spTree>
    <p:extLst>
      <p:ext uri="{BB962C8B-B14F-4D97-AF65-F5344CB8AC3E}">
        <p14:creationId xmlns:p14="http://schemas.microsoft.com/office/powerpoint/2010/main" val="7820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Introductie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r>
              <a:rPr lang="nl-NL" dirty="0" smtClean="0"/>
              <a:t>LBV zijn speciale lessen;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dirty="0" smtClean="0"/>
              <a:t>Het gaat over de kern van het beroep,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nl-NL" dirty="0" smtClean="0"/>
              <a:t>eigen kern!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402459" cy="22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71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Regels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19256" cy="4209331"/>
          </a:xfrm>
        </p:spPr>
        <p:txBody>
          <a:bodyPr/>
          <a:lstStyle/>
          <a:p>
            <a:r>
              <a:rPr lang="nl-NL" altLang="en-US" dirty="0" smtClean="0"/>
              <a:t>Goede les; goed opletten; positie in de klas </a:t>
            </a:r>
          </a:p>
          <a:p>
            <a:pPr eaLnBrk="1" hangingPunct="1"/>
            <a:r>
              <a:rPr lang="nl-NL" altLang="en-US" dirty="0" smtClean="0"/>
              <a:t>Goede houding; niet alleen voor basisschoolkinderen ook voor jullie</a:t>
            </a:r>
          </a:p>
          <a:p>
            <a:pPr eaLnBrk="1" hangingPunct="1"/>
            <a:r>
              <a:rPr lang="nl-NL" altLang="en-US" dirty="0" smtClean="0"/>
              <a:t>Op tijd in de les; discipline belangrijk; aantekening naar directie</a:t>
            </a:r>
          </a:p>
          <a:p>
            <a:pPr eaLnBrk="1" hangingPunct="1"/>
            <a:r>
              <a:rPr lang="nl-NL" altLang="en-US" dirty="0" smtClean="0"/>
              <a:t>Bijeenkomst missen is extra opdracht</a:t>
            </a:r>
          </a:p>
          <a:p>
            <a:pPr eaLnBrk="1" hangingPunct="1"/>
            <a:r>
              <a:rPr lang="nl-NL" altLang="en-US" dirty="0" smtClean="0"/>
              <a:t>Minimumcijfer is 6.5= basisvak!</a:t>
            </a:r>
          </a:p>
          <a:p>
            <a:pPr eaLnBrk="1" hangingPunct="1"/>
            <a:endParaRPr lang="nl-NL" alt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4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Regels (vervolg)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19256" cy="439248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en-US" dirty="0" smtClean="0"/>
              <a:t>Geen eten en drinken in de klas; voorbeeldfunctie</a:t>
            </a:r>
          </a:p>
          <a:p>
            <a:pPr eaLnBrk="1" hangingPunct="1"/>
            <a:r>
              <a:rPr lang="nl-NL" altLang="en-US" dirty="0" smtClean="0"/>
              <a:t>Uiterlijk onverzorgd; aantekening!</a:t>
            </a:r>
          </a:p>
          <a:p>
            <a:pPr eaLnBrk="1" hangingPunct="1"/>
            <a:r>
              <a:rPr lang="nl-NL" altLang="en-US" dirty="0" smtClean="0"/>
              <a:t>Respect naar elkaar; mij met u en mevrouw aanspreken </a:t>
            </a:r>
          </a:p>
          <a:p>
            <a:pPr eaLnBrk="1" hangingPunct="1"/>
            <a:r>
              <a:rPr lang="nl-NL" altLang="en-US" dirty="0" smtClean="0"/>
              <a:t>Bij het spreken gaan staan. Leren spreken in het openbaar</a:t>
            </a:r>
          </a:p>
          <a:p>
            <a:pPr eaLnBrk="1" hangingPunct="1"/>
            <a:r>
              <a:rPr lang="nl-NL" altLang="en-US" dirty="0" smtClean="0"/>
              <a:t>Spreek kort en bondig; tijd van allen</a:t>
            </a:r>
          </a:p>
          <a:p>
            <a:pPr eaLnBrk="1" hangingPunct="1"/>
            <a:r>
              <a:rPr lang="nl-NL" altLang="en-US" dirty="0" smtClean="0"/>
              <a:t>Achternaam noemen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Film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Filmfragment over respect, omgang met elkaar en waartoe dit kan leiden.</a:t>
            </a:r>
          </a:p>
          <a:p>
            <a:pPr eaLnBrk="1" hangingPunct="1"/>
            <a:endParaRPr lang="nl-NL" altLang="en-US" dirty="0" smtClean="0"/>
          </a:p>
          <a:p>
            <a:pPr eaLnBrk="1" hangingPunct="1"/>
            <a:r>
              <a:rPr lang="nl-NL" altLang="en-US" sz="1100" dirty="0" smtClean="0">
                <a:hlinkClick r:id="rId2"/>
              </a:rPr>
              <a:t>http://www.youtube.com/watch?v=JbTkdqYivuw</a:t>
            </a:r>
            <a:endParaRPr lang="nl-NL" altLang="en-US" sz="1100" dirty="0" smtClean="0"/>
          </a:p>
          <a:p>
            <a:pPr eaLnBrk="1" hangingPunct="1"/>
            <a:endParaRPr lang="nl-NL" altLang="en-US" sz="1100" dirty="0" smtClean="0"/>
          </a:p>
          <a:p>
            <a:pPr eaLnBrk="1" hangingPunct="1"/>
            <a:endParaRPr lang="nl-NL" altLang="en-US" dirty="0" smtClean="0"/>
          </a:p>
          <a:p>
            <a:pPr eaLnBrk="1" hangingPunct="1"/>
            <a:endParaRPr lang="nl-NL" alt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261669" cy="311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Wat is er gebeurd?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19256" cy="4137323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Gehoorzaamheid aan autoriteit kan gevaarlijk zijn…</a:t>
            </a:r>
          </a:p>
          <a:p>
            <a:pPr eaLnBrk="1" hangingPunct="1">
              <a:defRPr/>
            </a:pPr>
            <a:r>
              <a:rPr lang="nl-NL" dirty="0" smtClean="0"/>
              <a:t>Wetenschappelijk experiment: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dirty="0" smtClean="0"/>
              <a:t>   </a:t>
            </a:r>
            <a:r>
              <a:rPr lang="nl-NL" dirty="0" err="1" smtClean="0"/>
              <a:t>Milgram</a:t>
            </a:r>
            <a:r>
              <a:rPr lang="nl-NL" dirty="0" smtClean="0"/>
              <a:t>-experiment</a:t>
            </a: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r>
              <a:rPr lang="nl-NL" sz="1800" dirty="0" smtClean="0">
                <a:hlinkClick r:id="rId2"/>
              </a:rPr>
              <a:t>http://nl.youtube.com/watch?v=y6GxIuljT3w</a:t>
            </a:r>
            <a:endParaRPr lang="nl-NL" sz="1800" dirty="0" smtClean="0"/>
          </a:p>
          <a:p>
            <a:pPr eaLnBrk="1" hangingPunct="1">
              <a:defRPr/>
            </a:pPr>
            <a:endParaRPr lang="nl-NL" sz="1800" dirty="0" smtClean="0"/>
          </a:p>
          <a:p>
            <a:pPr marL="0" indent="0" eaLnBrk="1" hangingPunct="1">
              <a:buFontTx/>
              <a:buNone/>
              <a:defRPr/>
            </a:pPr>
            <a:endParaRPr lang="nl-NL" sz="1800" dirty="0" smtClean="0"/>
          </a:p>
        </p:txBody>
      </p:sp>
    </p:spTree>
    <p:extLst>
      <p:ext uri="{BB962C8B-B14F-4D97-AF65-F5344CB8AC3E}">
        <p14:creationId xmlns:p14="http://schemas.microsoft.com/office/powerpoint/2010/main" val="1583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Wat willen wij graag?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844824"/>
            <a:ext cx="8219256" cy="4281339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Kritische kosmopolitische leerkrachten</a:t>
            </a:r>
          </a:p>
          <a:p>
            <a:pPr eaLnBrk="1" hangingPunct="1">
              <a:defRPr/>
            </a:pPr>
            <a:r>
              <a:rPr lang="nl-NL" dirty="0" smtClean="0"/>
              <a:t>Kritisch op een positieve manier; tegen de stroom in durven gaan.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dirty="0" smtClean="0"/>
              <a:t>   Pedagogiek </a:t>
            </a:r>
            <a:r>
              <a:rPr lang="nl-NL" dirty="0" smtClean="0"/>
              <a:t>van de hoop van Lea </a:t>
            </a:r>
            <a:r>
              <a:rPr lang="nl-NL" dirty="0" err="1" smtClean="0"/>
              <a:t>Dasberg</a:t>
            </a:r>
            <a:endParaRPr lang="nl-NL" dirty="0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005263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en-US" sz="3600" dirty="0" smtClean="0"/>
              <a:t/>
            </a:r>
            <a:br>
              <a:rPr lang="nl-NL" altLang="en-US" sz="3600" dirty="0" smtClean="0"/>
            </a:br>
            <a:r>
              <a:rPr lang="nl-NL" altLang="en-US" sz="3600" dirty="0" smtClean="0"/>
              <a:t>                 De huidige samenleving…</a:t>
            </a:r>
            <a:br>
              <a:rPr lang="nl-NL" altLang="en-US" sz="3600" dirty="0" smtClean="0"/>
            </a:br>
            <a:endParaRPr lang="nl-NL" altLang="en-US" sz="3600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nl-NL" altLang="en-US" sz="2800" dirty="0" smtClean="0"/>
          </a:p>
          <a:p>
            <a:pPr eaLnBrk="1" hangingPunct="1">
              <a:buFontTx/>
              <a:buNone/>
            </a:pPr>
            <a:r>
              <a:rPr lang="nl-NL" altLang="en-US" sz="5400" dirty="0" smtClean="0">
                <a:sym typeface="Wingdings" pitchFamily="2" charset="2"/>
              </a:rPr>
              <a:t></a:t>
            </a:r>
            <a:r>
              <a:rPr lang="nl-NL" altLang="en-US" sz="5400" dirty="0" err="1" smtClean="0"/>
              <a:t>oe</a:t>
            </a:r>
            <a:r>
              <a:rPr lang="nl-NL" altLang="en-US" sz="5400" dirty="0" err="1" smtClean="0">
                <a:sym typeface="Wingdings" pitchFamily="2" charset="2"/>
              </a:rPr>
              <a:t></a:t>
            </a:r>
            <a:r>
              <a:rPr lang="nl-NL" altLang="en-US" sz="5400" dirty="0" err="1" smtClean="0"/>
              <a:t>xis</a:t>
            </a:r>
            <a:r>
              <a:rPr lang="nl-NL" altLang="en-US" sz="5400" dirty="0" smtClean="0">
                <a:sym typeface="Wingdings" pitchFamily="2" charset="2"/>
              </a:rPr>
              <a:t></a:t>
            </a:r>
            <a:endParaRPr lang="nl-NL" altLang="en-US" sz="5400" dirty="0" smtClean="0"/>
          </a:p>
          <a:p>
            <a:pPr eaLnBrk="1" hangingPunct="1">
              <a:buFontTx/>
              <a:buNone/>
            </a:pPr>
            <a:r>
              <a:rPr lang="nl-NL" altLang="en-US" sz="5400" dirty="0" smtClean="0"/>
              <a:t> 9-11</a:t>
            </a:r>
          </a:p>
          <a:p>
            <a:pPr eaLnBrk="1" hangingPunct="1">
              <a:buFontTx/>
              <a:buNone/>
            </a:pPr>
            <a:endParaRPr lang="nl-NL" altLang="en-US" sz="2800" dirty="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nl-NL" altLang="en-US" sz="2800" dirty="0" smtClean="0"/>
              <a:t>Parijs 13-11</a:t>
            </a:r>
            <a:endParaRPr lang="en-US" altLang="en-US" sz="2800" dirty="0" smtClean="0"/>
          </a:p>
        </p:txBody>
      </p:sp>
      <p:pic>
        <p:nvPicPr>
          <p:cNvPr id="9221" name="Picture 8" descr="111wtcreuters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05064"/>
            <a:ext cx="2178522" cy="26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173" y="2780928"/>
            <a:ext cx="486497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2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Globalisering/</a:t>
            </a:r>
            <a:br>
              <a:rPr lang="nl-NL" altLang="en-US" dirty="0" smtClean="0"/>
            </a:br>
            <a:r>
              <a:rPr lang="nl-NL" altLang="en-US" dirty="0" smtClean="0"/>
              <a:t>mondialisering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19256" cy="4137323"/>
          </a:xfrm>
        </p:spPr>
        <p:txBody>
          <a:bodyPr/>
          <a:lstStyle/>
          <a:p>
            <a:pPr eaLnBrk="1" hangingPunct="1"/>
            <a:r>
              <a:rPr lang="nl-NL" altLang="en-US" dirty="0" smtClean="0"/>
              <a:t>In onze huidige samenleving is er contact tussen mensen over de gehele wereld. Dit was in de moderne tijd wel anders! </a:t>
            </a:r>
          </a:p>
          <a:p>
            <a:pPr eaLnBrk="1" hangingPunct="1"/>
            <a:r>
              <a:rPr lang="nl-NL" altLang="en-US" dirty="0" smtClean="0"/>
              <a:t>Nieuws gaat snel de wereld over</a:t>
            </a:r>
          </a:p>
          <a:p>
            <a:pPr eaLnBrk="1" hangingPunct="1"/>
            <a:r>
              <a:rPr lang="nl-NL" altLang="en-US" dirty="0" smtClean="0"/>
              <a:t>Veel en vaker contact met elkaar</a:t>
            </a:r>
          </a:p>
          <a:p>
            <a:pPr eaLnBrk="1" hangingPunct="1"/>
            <a:endParaRPr lang="nl-NL" altLang="en-US" dirty="0" smtClean="0"/>
          </a:p>
          <a:p>
            <a:pPr eaLnBrk="1" hangingPunct="1"/>
            <a:endParaRPr lang="nl-NL" altLang="en-US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10063"/>
            <a:ext cx="25908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xion_Powerpoint_NL_deeltijd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Saxion_Powerpoint_NL_deeltijd1</Template>
  <TotalTime>0</TotalTime>
  <Words>474</Words>
  <Application>Microsoft Office PowerPoint</Application>
  <PresentationFormat>Diavoorstelling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Sans Unicode</vt:lpstr>
      <vt:lpstr>Wingdings</vt:lpstr>
      <vt:lpstr>Saxion_Powerpoint_NL_deeltijd1</vt:lpstr>
      <vt:lpstr>Aangepast ontwerp</vt:lpstr>
      <vt:lpstr> </vt:lpstr>
      <vt:lpstr>Introductie</vt:lpstr>
      <vt:lpstr>Regels</vt:lpstr>
      <vt:lpstr>Regels (vervolg)</vt:lpstr>
      <vt:lpstr>Film</vt:lpstr>
      <vt:lpstr>Wat is er gebeurd?</vt:lpstr>
      <vt:lpstr>Wat willen wij graag?</vt:lpstr>
      <vt:lpstr>                  De huidige samenleving… </vt:lpstr>
      <vt:lpstr>Globalisering/ mondialisering</vt:lpstr>
      <vt:lpstr>Rol van de media</vt:lpstr>
      <vt:lpstr>Pluriformisering in Nederland</vt:lpstr>
      <vt:lpstr> Individualisering</vt:lpstr>
      <vt:lpstr>De waarheid??</vt:lpstr>
      <vt:lpstr>Tolerantie/onverschilligheid</vt:lpstr>
      <vt:lpstr>Consumeren consuminderen</vt:lpstr>
      <vt:lpstr>Spiritualiteit</vt:lpstr>
      <vt:lpstr>Secularisatie</vt:lpstr>
      <vt:lpstr>Ideale school</vt:lpstr>
      <vt:lpstr>Ideale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Stege</dc:creator>
  <cp:lastModifiedBy>Sander Kamphuis</cp:lastModifiedBy>
  <cp:revision>72</cp:revision>
  <dcterms:created xsi:type="dcterms:W3CDTF">2013-05-29T20:51:46Z</dcterms:created>
  <dcterms:modified xsi:type="dcterms:W3CDTF">2018-11-15T13:31:19Z</dcterms:modified>
</cp:coreProperties>
</file>