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60" r:id="rId2"/>
    <p:sldId id="257" r:id="rId3"/>
    <p:sldId id="282" r:id="rId4"/>
    <p:sldId id="280" r:id="rId5"/>
    <p:sldId id="279" r:id="rId6"/>
    <p:sldId id="262" r:id="rId7"/>
    <p:sldId id="283" r:id="rId8"/>
    <p:sldId id="284" r:id="rId9"/>
    <p:sldId id="285" r:id="rId10"/>
    <p:sldId id="293" r:id="rId11"/>
    <p:sldId id="291" r:id="rId12"/>
    <p:sldId id="287" r:id="rId13"/>
    <p:sldId id="286" r:id="rId14"/>
    <p:sldId id="288" r:id="rId15"/>
    <p:sldId id="292" r:id="rId16"/>
    <p:sldId id="289" r:id="rId17"/>
    <p:sldId id="290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X_PPT_UAS_Achtergro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3504" y="1268761"/>
            <a:ext cx="6154960" cy="108012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242088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0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A125AD-A979-43AC-9F68-E2482D58BE2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20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EBFA15-F34F-4E05-9BDA-55314617DAF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6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BDF05-A44B-4E5C-B42E-74E7CB9219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1A13-D245-4A37-90B1-5EE4AF233D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33B42E-155B-446B-A081-CF1026EE26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32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186120-F800-455E-9CA0-97889EA9F2A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1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A106CE-AC06-4473-A2A3-C6035B1C94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02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2758A6-A524-4C35-86FD-241532419EE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61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SAX_PPT_UAS_Achtergro1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B36D24-AA32-41E5-9020-D242619533D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77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DE60D0-C19C-4C60-B553-AEC146528A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9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999565-0C0A-4498-B3F7-60473A08BB6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19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B345A1-889F-4943-99D9-45A8802E296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4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UAS_Achtergro6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 bwMode="auto">
          <a:xfrm>
            <a:off x="0" y="0"/>
            <a:ext cx="9144000" cy="6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A7DC05-E1ED-4FA7-B01B-5C4329C6F8A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2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vandaag.nl/binnenland/30241/godcasting_god_op_je_ipod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godcast1000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M2qq5J5A1s&amp;feature=related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2094" y="188640"/>
            <a:ext cx="615496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De samenleving van nu</a:t>
            </a:r>
            <a:endParaRPr lang="nl-NL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2915816" y="1100336"/>
            <a:ext cx="6400800" cy="1752600"/>
          </a:xfrm>
        </p:spPr>
        <p:txBody>
          <a:bodyPr/>
          <a:lstStyle/>
          <a:p>
            <a:r>
              <a:rPr lang="nl-NL" dirty="0" smtClean="0"/>
              <a:t>Trends &amp; ontwikkelingen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583768" cy="31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2066"/>
            <a:ext cx="4824536" cy="40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Individualisme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810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11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7" y="1700808"/>
            <a:ext cx="7920880" cy="47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7751" y="5445224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rgbClr val="027B25"/>
                </a:solidFill>
              </a:rPr>
              <a:t>Wij-zij, en alles voor iedereen</a:t>
            </a:r>
            <a:endParaRPr lang="nl-NL" dirty="0">
              <a:solidFill>
                <a:srgbClr val="027B25"/>
              </a:solidFill>
            </a:endParaRPr>
          </a:p>
        </p:txBody>
      </p:sp>
      <p:sp>
        <p:nvSpPr>
          <p:cNvPr id="23554" name="Tijdelijke aanduiding voor inhoud 5"/>
          <p:cNvSpPr>
            <a:spLocks noGrp="1"/>
          </p:cNvSpPr>
          <p:nvPr>
            <p:ph idx="1"/>
          </p:nvPr>
        </p:nvSpPr>
        <p:spPr>
          <a:xfrm>
            <a:off x="521323" y="1704212"/>
            <a:ext cx="8229600" cy="4525963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Polarisering</a:t>
            </a:r>
          </a:p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Democratisering </a:t>
            </a:r>
          </a:p>
        </p:txBody>
      </p:sp>
      <p:pic>
        <p:nvPicPr>
          <p:cNvPr id="23556" name="Afbeelding 6" descr="maffe foto wild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6" y="260648"/>
            <a:ext cx="37561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42" y="3429000"/>
            <a:ext cx="3669010" cy="228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Het </a:t>
            </a:r>
            <a:r>
              <a:rPr lang="en-US" dirty="0" err="1" smtClean="0"/>
              <a:t>zijn</a:t>
            </a:r>
            <a:r>
              <a:rPr lang="en-US" dirty="0" smtClean="0"/>
              <a:t> net </a:t>
            </a:r>
            <a:r>
              <a:rPr lang="en-US" dirty="0" err="1" smtClean="0"/>
              <a:t>mensen</a:t>
            </a:r>
            <a:r>
              <a:rPr lang="en-US" dirty="0" smtClean="0"/>
              <a:t>……</a:t>
            </a:r>
            <a:endParaRPr lang="nl-NL" dirty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844824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27B25"/>
                </a:solidFill>
              </a:rPr>
              <a:t>De </a:t>
            </a:r>
            <a:r>
              <a:rPr lang="en-US" sz="2800" dirty="0" err="1" smtClean="0">
                <a:solidFill>
                  <a:srgbClr val="027B25"/>
                </a:solidFill>
              </a:rPr>
              <a:t>beeld</a:t>
            </a:r>
            <a:r>
              <a:rPr lang="en-US" sz="2800" dirty="0" smtClean="0">
                <a:solidFill>
                  <a:srgbClr val="027B25"/>
                </a:solidFill>
              </a:rPr>
              <a:t> en </a:t>
            </a:r>
            <a:r>
              <a:rPr lang="en-US" sz="2800" dirty="0" err="1" smtClean="0">
                <a:solidFill>
                  <a:srgbClr val="027B25"/>
                </a:solidFill>
              </a:rPr>
              <a:t>informatiecultuur</a:t>
            </a:r>
            <a:r>
              <a:rPr lang="en-US" sz="2800" dirty="0" smtClean="0">
                <a:solidFill>
                  <a:srgbClr val="027B25"/>
                </a:solidFill>
              </a:rPr>
              <a:t>: </a:t>
            </a:r>
            <a:r>
              <a:rPr lang="en-US" sz="2800" dirty="0" err="1" smtClean="0">
                <a:solidFill>
                  <a:srgbClr val="027B25"/>
                </a:solidFill>
              </a:rPr>
              <a:t>goed</a:t>
            </a:r>
            <a:r>
              <a:rPr lang="en-US" sz="2800" dirty="0" smtClean="0">
                <a:solidFill>
                  <a:srgbClr val="027B25"/>
                </a:solidFill>
              </a:rPr>
              <a:t> of </a:t>
            </a:r>
            <a:r>
              <a:rPr lang="en-US" sz="2800" dirty="0" err="1" smtClean="0">
                <a:solidFill>
                  <a:srgbClr val="027B25"/>
                </a:solidFill>
              </a:rPr>
              <a:t>niet</a:t>
            </a:r>
            <a:r>
              <a:rPr lang="en-US" sz="2800" dirty="0" smtClean="0">
                <a:solidFill>
                  <a:srgbClr val="027B25"/>
                </a:solidFill>
              </a:rPr>
              <a:t>?</a:t>
            </a:r>
          </a:p>
          <a:p>
            <a:pPr eaLnBrk="1" hangingPunct="1"/>
            <a:r>
              <a:rPr lang="en-US" sz="2800" dirty="0" smtClean="0">
                <a:solidFill>
                  <a:srgbClr val="027B25"/>
                </a:solidFill>
              </a:rPr>
              <a:t>En, is </a:t>
            </a:r>
            <a:r>
              <a:rPr lang="en-US" sz="2800" dirty="0" err="1" smtClean="0">
                <a:solidFill>
                  <a:srgbClr val="027B25"/>
                </a:solidFill>
              </a:rPr>
              <a:t>alles</a:t>
            </a:r>
            <a:r>
              <a:rPr lang="en-US" sz="2800" dirty="0" smtClean="0">
                <a:solidFill>
                  <a:srgbClr val="027B25"/>
                </a:solidFill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</a:rPr>
              <a:t>wel</a:t>
            </a:r>
            <a:r>
              <a:rPr lang="en-US" sz="2800" dirty="0" smtClean="0">
                <a:solidFill>
                  <a:srgbClr val="027B25"/>
                </a:solidFill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</a:rPr>
              <a:t>zo</a:t>
            </a:r>
            <a:r>
              <a:rPr lang="en-US" sz="2800" dirty="0" smtClean="0">
                <a:solidFill>
                  <a:srgbClr val="027B25"/>
                </a:solidFill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</a:rPr>
              <a:t>als</a:t>
            </a:r>
            <a:r>
              <a:rPr lang="en-US" sz="2800" dirty="0" smtClean="0">
                <a:solidFill>
                  <a:srgbClr val="027B25"/>
                </a:solidFill>
              </a:rPr>
              <a:t> we het </a:t>
            </a:r>
            <a:r>
              <a:rPr lang="en-US" sz="2800" dirty="0" err="1" smtClean="0">
                <a:solidFill>
                  <a:srgbClr val="027B25"/>
                </a:solidFill>
              </a:rPr>
              <a:t>voorgeschoteld</a:t>
            </a:r>
            <a:r>
              <a:rPr lang="en-US" sz="2800" dirty="0" smtClean="0">
                <a:solidFill>
                  <a:srgbClr val="027B25"/>
                </a:solidFill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</a:rPr>
              <a:t>krijgen</a:t>
            </a:r>
            <a:r>
              <a:rPr lang="en-US" sz="2800" dirty="0" smtClean="0">
                <a:solidFill>
                  <a:srgbClr val="027B25"/>
                </a:solidFill>
              </a:rPr>
              <a:t>?</a:t>
            </a:r>
            <a:endParaRPr lang="nl-NL" sz="2800" dirty="0" smtClean="0">
              <a:solidFill>
                <a:srgbClr val="027B25"/>
              </a:solidFill>
            </a:endParaRPr>
          </a:p>
        </p:txBody>
      </p:sp>
      <p:pic>
        <p:nvPicPr>
          <p:cNvPr id="22533" name="Picture 7" descr="http://huibinhetmiddenoosten.files.wordpress.com/2009/01/het-zijn-net-men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715948" cy="37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Waar doe jij je boodschappen? </a:t>
            </a:r>
            <a:endParaRPr lang="nl-NL" dirty="0"/>
          </a:p>
        </p:txBody>
      </p:sp>
      <p:sp>
        <p:nvSpPr>
          <p:cNvPr id="24578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618816"/>
            <a:ext cx="8183880" cy="4994264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 smtClean="0">
                <a:solidFill>
                  <a:srgbClr val="00B050"/>
                </a:solidFill>
              </a:rPr>
              <a:t>Wel een hemel, geen hel?</a:t>
            </a:r>
          </a:p>
          <a:p>
            <a:pPr eaLnBrk="1" hangingPunct="1"/>
            <a:endParaRPr lang="nl-NL" dirty="0"/>
          </a:p>
          <a:p>
            <a:pPr marL="0" indent="0" eaLnBrk="1" hangingPunct="1">
              <a:buNone/>
            </a:pPr>
            <a:endParaRPr lang="nl-NL" dirty="0" smtClean="0"/>
          </a:p>
          <a:p>
            <a:pPr marL="0" indent="0" eaLnBrk="1" hangingPunct="1">
              <a:buNone/>
            </a:pPr>
            <a:endParaRPr lang="nl-NL" dirty="0" smtClean="0"/>
          </a:p>
          <a:p>
            <a:pPr eaLnBrk="1" hangingPunct="1"/>
            <a:endParaRPr lang="nl-NL" sz="2200" dirty="0"/>
          </a:p>
          <a:p>
            <a:pPr eaLnBrk="1" hangingPunct="1"/>
            <a:r>
              <a:rPr lang="nl-NL" sz="2200" dirty="0" smtClean="0">
                <a:hlinkClick r:id="rId2"/>
              </a:rPr>
              <a:t>http</a:t>
            </a:r>
            <a:r>
              <a:rPr lang="nl-NL" sz="2200" dirty="0">
                <a:hlinkClick r:id="rId2"/>
              </a:rPr>
              <a:t>://</a:t>
            </a:r>
            <a:r>
              <a:rPr lang="nl-NL" sz="2200" dirty="0" smtClean="0">
                <a:hlinkClick r:id="rId2"/>
              </a:rPr>
              <a:t>www.godcast1000.com/</a:t>
            </a:r>
            <a:endParaRPr lang="nl-NL" sz="2200" dirty="0" smtClean="0"/>
          </a:p>
          <a:p>
            <a:pPr eaLnBrk="1" hangingPunct="1"/>
            <a:r>
              <a:rPr lang="nl-NL" sz="2200" dirty="0">
                <a:hlinkClick r:id="rId3"/>
              </a:rPr>
              <a:t>http://</a:t>
            </a:r>
            <a:r>
              <a:rPr lang="nl-NL" sz="2200" dirty="0" smtClean="0">
                <a:hlinkClick r:id="rId3"/>
              </a:rPr>
              <a:t>www.eenvandaag.nl/binnenland/30241/godcasting_god_op_je_ipod</a:t>
            </a:r>
            <a:endParaRPr lang="nl-NL" sz="2200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24580" name="Picture 4" descr="http://www.b-leaf.nl/l/library/download/11876?width=120&amp;height=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3134" y="89132"/>
            <a:ext cx="1565290" cy="18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http://areyouready.punt.nl/upload/hel-poel_van_vu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18573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899592" y="55892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B050"/>
                </a:solidFill>
              </a:rPr>
              <a:t>Waar doe jij je boodschappen?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3"/>
            <a:ext cx="181109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406907" cy="252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Secularisatie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6" y="2348880"/>
            <a:ext cx="450564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4385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3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rau%20Ant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42844"/>
            <a:ext cx="4963934" cy="5479871"/>
          </a:xfrm>
          <a:noFill/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580644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27B25"/>
                </a:solidFill>
              </a:rPr>
              <a:t>Typisch</a:t>
            </a:r>
            <a:r>
              <a:rPr lang="en-US" dirty="0">
                <a:solidFill>
                  <a:srgbClr val="027B25"/>
                </a:solidFill>
              </a:rPr>
              <a:t> </a:t>
            </a:r>
            <a:r>
              <a:rPr lang="en-US" dirty="0" err="1">
                <a:solidFill>
                  <a:srgbClr val="027B25"/>
                </a:solidFill>
              </a:rPr>
              <a:t>Nederlands</a:t>
            </a:r>
            <a:r>
              <a:rPr lang="en-US" dirty="0">
                <a:solidFill>
                  <a:srgbClr val="027B25"/>
                </a:solidFill>
              </a:rPr>
              <a:t>??????</a:t>
            </a:r>
            <a:endParaRPr lang="nl-NL" dirty="0">
              <a:solidFill>
                <a:srgbClr val="027B2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9354"/>
            <a:ext cx="2333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853464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Happened?</a:t>
            </a:r>
            <a:endParaRPr lang="nl-NL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err="1" smtClean="0">
                <a:solidFill>
                  <a:srgbClr val="027B25"/>
                </a:solidFill>
              </a:rPr>
              <a:t>Paar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zaken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hebben</a:t>
            </a:r>
            <a:r>
              <a:rPr lang="en-US" dirty="0" smtClean="0">
                <a:solidFill>
                  <a:srgbClr val="027B25"/>
                </a:solidFill>
              </a:rPr>
              <a:t> de </a:t>
            </a:r>
            <a:r>
              <a:rPr lang="en-US" dirty="0" err="1" smtClean="0">
                <a:solidFill>
                  <a:srgbClr val="027B25"/>
                </a:solidFill>
              </a:rPr>
              <a:t>postmoderne</a:t>
            </a:r>
            <a:r>
              <a:rPr lang="en-US" dirty="0" smtClean="0">
                <a:solidFill>
                  <a:srgbClr val="027B25"/>
                </a:solidFill>
              </a:rPr>
              <a:t>/ </a:t>
            </a:r>
            <a:r>
              <a:rPr lang="en-US" dirty="0" err="1" smtClean="0">
                <a:solidFill>
                  <a:srgbClr val="027B25"/>
                </a:solidFill>
              </a:rPr>
              <a:t>kosmopoliktische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samenleving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confronterend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zichtbaar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gemaakt</a:t>
            </a:r>
            <a:r>
              <a:rPr lang="en-US" dirty="0" smtClean="0">
                <a:solidFill>
                  <a:srgbClr val="027B25"/>
                </a:solidFill>
              </a:rPr>
              <a:t> :</a:t>
            </a:r>
          </a:p>
          <a:p>
            <a:pPr eaLnBrk="1" hangingPunct="1"/>
            <a:endParaRPr lang="en-US" dirty="0">
              <a:solidFill>
                <a:srgbClr val="027B25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27B25"/>
                </a:solidFill>
              </a:rPr>
              <a:t>9/11</a:t>
            </a:r>
          </a:p>
          <a:p>
            <a:pPr eaLnBrk="1" hangingPunct="1"/>
            <a:r>
              <a:rPr lang="en-US" dirty="0" err="1" smtClean="0">
                <a:solidFill>
                  <a:srgbClr val="027B25"/>
                </a:solidFill>
              </a:rPr>
              <a:t>Pim</a:t>
            </a:r>
            <a:r>
              <a:rPr lang="en-US" dirty="0" smtClean="0">
                <a:solidFill>
                  <a:srgbClr val="027B25"/>
                </a:solidFill>
              </a:rPr>
              <a:t> Fortuyn</a:t>
            </a:r>
          </a:p>
          <a:p>
            <a:pPr eaLnBrk="1" hangingPunct="1"/>
            <a:r>
              <a:rPr lang="en-US" dirty="0" smtClean="0">
                <a:solidFill>
                  <a:srgbClr val="027B25"/>
                </a:solidFill>
              </a:rPr>
              <a:t>Theo van Gogh</a:t>
            </a:r>
          </a:p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MH-17</a:t>
            </a:r>
          </a:p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Charlie </a:t>
            </a:r>
            <a:r>
              <a:rPr lang="nl-NL" dirty="0" err="1" smtClean="0">
                <a:solidFill>
                  <a:srgbClr val="027B25"/>
                </a:solidFill>
              </a:rPr>
              <a:t>Hebdo</a:t>
            </a:r>
            <a:endParaRPr lang="en-US" dirty="0" smtClean="0">
              <a:solidFill>
                <a:srgbClr val="027B25"/>
              </a:solidFill>
            </a:endParaRPr>
          </a:p>
          <a:p>
            <a:pPr eaLnBrk="1" hangingPunct="1">
              <a:buFontTx/>
              <a:buNone/>
            </a:pPr>
            <a:endParaRPr lang="nl-NL" dirty="0" smtClean="0"/>
          </a:p>
        </p:txBody>
      </p:sp>
      <p:pic>
        <p:nvPicPr>
          <p:cNvPr id="26628" name="Picture 7" descr="vangoghtelegra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67" y="4506542"/>
            <a:ext cx="1584061" cy="15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81674"/>
            <a:ext cx="2361086" cy="304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67" y="2680702"/>
            <a:ext cx="2376149" cy="15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45224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Ik weet wie jij bent……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1282" y="1786098"/>
            <a:ext cx="8229600" cy="4525963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Media tijdperk; televisie, radio, internet.</a:t>
            </a:r>
          </a:p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We weten alles, altijd en overal…….</a:t>
            </a:r>
          </a:p>
          <a:p>
            <a:pPr eaLnBrk="1" hangingPunct="1">
              <a:buFontTx/>
              <a:buNone/>
            </a:pPr>
            <a:endParaRPr lang="nl-NL" dirty="0" smtClean="0"/>
          </a:p>
        </p:txBody>
      </p:sp>
      <p:pic>
        <p:nvPicPr>
          <p:cNvPr id="13316" name="Picture 5" descr="0000001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2943303" cy="19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" y="2708920"/>
            <a:ext cx="46805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issing_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112" y="1268760"/>
            <a:ext cx="6686699" cy="339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9552" y="4941168"/>
            <a:ext cx="8183562" cy="1050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accent2"/>
                </a:solidFill>
              </a:rPr>
              <a:t>Samenleving NU!</a:t>
            </a:r>
            <a:endParaRPr lang="nl-NL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members.casema.nl/wpjansen/evolut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" y="1359246"/>
            <a:ext cx="79295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616743" y="5164225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accent2"/>
                </a:solidFill>
              </a:rPr>
              <a:t>Samenleving NU!</a:t>
            </a:r>
            <a:endParaRPr lang="nl-NL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blogimages.seniorennet.be/michel1943/201865-fb137a68100f8f10dfcf71b6469dc8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38" y="1412776"/>
            <a:ext cx="7858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93919" y="5013176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accent2"/>
                </a:solidFill>
              </a:rPr>
              <a:t>Samenleving NU!</a:t>
            </a:r>
            <a:endParaRPr lang="nl-NL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rgbClr val="027B25"/>
                </a:solidFill>
              </a:rPr>
              <a:t>Huidige</a:t>
            </a:r>
            <a:r>
              <a:rPr lang="en-US" dirty="0" smtClean="0">
                <a:solidFill>
                  <a:srgbClr val="027B25"/>
                </a:solidFill>
              </a:rPr>
              <a:t> </a:t>
            </a:r>
            <a:r>
              <a:rPr lang="en-US" dirty="0" err="1" smtClean="0">
                <a:solidFill>
                  <a:srgbClr val="027B25"/>
                </a:solidFill>
              </a:rPr>
              <a:t>samenleving</a:t>
            </a:r>
            <a:endParaRPr lang="en-US" dirty="0" smtClean="0">
              <a:solidFill>
                <a:srgbClr val="027B25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27B25"/>
                </a:solidFill>
              </a:rPr>
              <a:t>Kenmerken</a:t>
            </a:r>
            <a:r>
              <a:rPr lang="en-US" dirty="0" smtClean="0">
                <a:solidFill>
                  <a:srgbClr val="027B25"/>
                </a:solidFill>
              </a:rPr>
              <a:t>?</a:t>
            </a:r>
          </a:p>
          <a:p>
            <a:pPr eaLnBrk="1" hangingPunct="1"/>
            <a:endParaRPr lang="nl-NL" dirty="0">
              <a:solidFill>
                <a:srgbClr val="027B25"/>
              </a:solidFill>
            </a:endParaRPr>
          </a:p>
          <a:p>
            <a:pPr eaLnBrk="1" hangingPunct="1"/>
            <a:r>
              <a:rPr lang="nl-NL" dirty="0" smtClean="0">
                <a:solidFill>
                  <a:srgbClr val="027B25"/>
                </a:solidFill>
              </a:rPr>
              <a:t>Onze samenleving verandert sneller dan onze manier van kijken &amp; denken</a:t>
            </a:r>
            <a:endParaRPr lang="en-US" dirty="0" smtClean="0">
              <a:solidFill>
                <a:srgbClr val="027B25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752345" cy="26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332656"/>
            <a:ext cx="7571184" cy="8689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Post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samenleving</a:t>
            </a:r>
            <a:endParaRPr lang="nl-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2856"/>
            <a:ext cx="4114800" cy="4525963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027B25"/>
                </a:solidFill>
              </a:rPr>
              <a:t>Autoriteit</a:t>
            </a:r>
            <a:r>
              <a:rPr lang="en-US" sz="2400" dirty="0" smtClean="0">
                <a:solidFill>
                  <a:srgbClr val="027B25"/>
                </a:solidFill>
              </a:rPr>
              <a:t> is nu </a:t>
            </a:r>
            <a:r>
              <a:rPr lang="en-US" sz="2400" dirty="0" err="1" smtClean="0">
                <a:solidFill>
                  <a:srgbClr val="027B25"/>
                </a:solidFill>
              </a:rPr>
              <a:t>anders</a:t>
            </a:r>
            <a:r>
              <a:rPr lang="en-US" sz="2400" dirty="0" smtClean="0">
                <a:solidFill>
                  <a:srgbClr val="027B25"/>
                </a:solidFill>
              </a:rPr>
              <a:t> </a:t>
            </a:r>
            <a:r>
              <a:rPr lang="en-US" sz="2400" dirty="0" err="1" smtClean="0">
                <a:solidFill>
                  <a:srgbClr val="027B25"/>
                </a:solidFill>
              </a:rPr>
              <a:t>dan</a:t>
            </a:r>
            <a:r>
              <a:rPr lang="en-US" sz="2400" dirty="0" smtClean="0">
                <a:solidFill>
                  <a:srgbClr val="027B25"/>
                </a:solidFill>
              </a:rPr>
              <a:t> </a:t>
            </a:r>
            <a:r>
              <a:rPr lang="en-US" sz="2400" dirty="0" err="1" smtClean="0">
                <a:solidFill>
                  <a:srgbClr val="027B25"/>
                </a:solidFill>
              </a:rPr>
              <a:t>vroeger</a:t>
            </a:r>
            <a:r>
              <a:rPr lang="en-US" sz="2400" dirty="0">
                <a:solidFill>
                  <a:srgbClr val="027B25"/>
                </a:solidFill>
              </a:rPr>
              <a:t> </a:t>
            </a:r>
            <a:r>
              <a:rPr lang="en-US" sz="2400" dirty="0" smtClean="0">
                <a:solidFill>
                  <a:srgbClr val="027B25"/>
                </a:solidFill>
              </a:rPr>
              <a:t>(</a:t>
            </a:r>
            <a:r>
              <a:rPr lang="en-US" sz="2400" dirty="0" err="1" smtClean="0">
                <a:solidFill>
                  <a:srgbClr val="027B25"/>
                </a:solidFill>
              </a:rPr>
              <a:t>alhoewel</a:t>
            </a:r>
            <a:r>
              <a:rPr lang="en-US" sz="2400" dirty="0" smtClean="0">
                <a:solidFill>
                  <a:srgbClr val="027B25"/>
                </a:solidFill>
              </a:rPr>
              <a:t>…?)</a:t>
            </a:r>
          </a:p>
          <a:p>
            <a:pPr eaLnBrk="1" hangingPunct="1"/>
            <a:r>
              <a:rPr lang="en-US" sz="2400" dirty="0" err="1" smtClean="0">
                <a:solidFill>
                  <a:srgbClr val="027B25"/>
                </a:solidFill>
              </a:rPr>
              <a:t>Wat</a:t>
            </a:r>
            <a:r>
              <a:rPr lang="en-US" sz="2400" dirty="0" smtClean="0">
                <a:solidFill>
                  <a:srgbClr val="027B25"/>
                </a:solidFill>
              </a:rPr>
              <a:t> is </a:t>
            </a:r>
            <a:r>
              <a:rPr lang="en-US" sz="2400" dirty="0" err="1" smtClean="0">
                <a:solidFill>
                  <a:srgbClr val="027B25"/>
                </a:solidFill>
              </a:rPr>
              <a:t>dat</a:t>
            </a:r>
            <a:r>
              <a:rPr lang="en-US" sz="2400" dirty="0" smtClean="0">
                <a:solidFill>
                  <a:srgbClr val="027B25"/>
                </a:solidFill>
              </a:rPr>
              <a:t> </a:t>
            </a:r>
            <a:r>
              <a:rPr lang="en-US" sz="2400" dirty="0" err="1" smtClean="0">
                <a:solidFill>
                  <a:srgbClr val="027B25"/>
                </a:solidFill>
              </a:rPr>
              <a:t>eigenlijk</a:t>
            </a:r>
            <a:r>
              <a:rPr lang="en-US" sz="2400" dirty="0" smtClean="0">
                <a:solidFill>
                  <a:srgbClr val="027B25"/>
                </a:solidFill>
              </a:rPr>
              <a:t>, de </a:t>
            </a:r>
            <a:r>
              <a:rPr lang="en-US" sz="2400" dirty="0" err="1" smtClean="0">
                <a:solidFill>
                  <a:srgbClr val="027B25"/>
                </a:solidFill>
              </a:rPr>
              <a:t>huidige</a:t>
            </a:r>
            <a:r>
              <a:rPr lang="en-US" sz="2400" dirty="0" smtClean="0">
                <a:solidFill>
                  <a:srgbClr val="027B25"/>
                </a:solidFill>
              </a:rPr>
              <a:t> </a:t>
            </a:r>
            <a:r>
              <a:rPr lang="en-US" sz="2400" dirty="0" err="1" smtClean="0">
                <a:solidFill>
                  <a:srgbClr val="027B25"/>
                </a:solidFill>
              </a:rPr>
              <a:t>samenleving</a:t>
            </a:r>
            <a:r>
              <a:rPr lang="en-US" sz="2400" dirty="0" smtClean="0">
                <a:solidFill>
                  <a:srgbClr val="027B25"/>
                </a:solidFill>
              </a:rPr>
              <a:t>?</a:t>
            </a:r>
          </a:p>
          <a:p>
            <a:pPr eaLnBrk="1" hangingPunct="1"/>
            <a:r>
              <a:rPr lang="en-US" sz="2400" dirty="0" err="1" smtClean="0">
                <a:solidFill>
                  <a:srgbClr val="027B25"/>
                </a:solidFill>
              </a:rPr>
              <a:t>Overgang</a:t>
            </a:r>
            <a:r>
              <a:rPr lang="en-US" sz="2400" dirty="0" smtClean="0">
                <a:solidFill>
                  <a:srgbClr val="027B25"/>
                </a:solidFill>
              </a:rPr>
              <a:t> modern </a:t>
            </a:r>
            <a:r>
              <a:rPr lang="en-US" sz="2400" dirty="0" err="1" smtClean="0">
                <a:solidFill>
                  <a:srgbClr val="027B25"/>
                </a:solidFill>
              </a:rPr>
              <a:t>naar</a:t>
            </a:r>
            <a:r>
              <a:rPr lang="en-US" sz="2400" dirty="0" smtClean="0">
                <a:solidFill>
                  <a:srgbClr val="027B25"/>
                </a:solidFill>
              </a:rPr>
              <a:t> postmodern, </a:t>
            </a:r>
            <a:r>
              <a:rPr lang="en-US" sz="2400" dirty="0" err="1" smtClean="0">
                <a:solidFill>
                  <a:srgbClr val="027B25"/>
                </a:solidFill>
              </a:rPr>
              <a:t>naar</a:t>
            </a:r>
            <a:r>
              <a:rPr lang="en-US" sz="2400" dirty="0" smtClean="0">
                <a:solidFill>
                  <a:srgbClr val="027B25"/>
                </a:solidFill>
              </a:rPr>
              <a:t> NU!</a:t>
            </a:r>
          </a:p>
          <a:p>
            <a:pPr marL="0" indent="0" eaLnBrk="1" hangingPunct="1">
              <a:buNone/>
            </a:pPr>
            <a:r>
              <a:rPr lang="nl-NL" sz="2400" dirty="0">
                <a:solidFill>
                  <a:srgbClr val="027B25"/>
                </a:solidFill>
              </a:rPr>
              <a:t> </a:t>
            </a:r>
            <a:r>
              <a:rPr lang="nl-NL" sz="2400" dirty="0" smtClean="0">
                <a:solidFill>
                  <a:srgbClr val="027B25"/>
                </a:solidFill>
              </a:rPr>
              <a:t>   (Kosmopolitisch)</a:t>
            </a:r>
            <a:endParaRPr lang="en-US" sz="2400" dirty="0" smtClean="0">
              <a:solidFill>
                <a:srgbClr val="027B25"/>
              </a:solidFill>
            </a:endParaRPr>
          </a:p>
          <a:p>
            <a:pPr eaLnBrk="1" hangingPunct="1"/>
            <a:r>
              <a:rPr lang="en-US" sz="2400" dirty="0" err="1" smtClean="0">
                <a:solidFill>
                  <a:srgbClr val="027B25"/>
                </a:solidFill>
              </a:rPr>
              <a:t>Metamodernisme</a:t>
            </a:r>
            <a:endParaRPr lang="nl-NL" sz="2400" dirty="0" smtClean="0">
              <a:solidFill>
                <a:srgbClr val="027B25"/>
              </a:solidFill>
            </a:endParaRPr>
          </a:p>
        </p:txBody>
      </p:sp>
      <p:pic>
        <p:nvPicPr>
          <p:cNvPr id="19460" name="Picture 5" descr="mensen_21594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2258219"/>
            <a:ext cx="3333750" cy="320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Kenmerken</a:t>
            </a:r>
            <a:endParaRPr lang="nl-NL" dirty="0"/>
          </a:p>
        </p:txBody>
      </p:sp>
      <p:pic>
        <p:nvPicPr>
          <p:cNvPr id="20483" name="Picture 5" descr="multicultureel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444" y="1700808"/>
            <a:ext cx="4038600" cy="2571242"/>
          </a:xfr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700808"/>
            <a:ext cx="4286250" cy="4525963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>
                <a:solidFill>
                  <a:srgbClr val="027B25"/>
                </a:solidFill>
              </a:rPr>
              <a:t>Globalisering</a:t>
            </a:r>
            <a:r>
              <a:rPr lang="en-US" sz="2800" dirty="0">
                <a:solidFill>
                  <a:srgbClr val="027B25"/>
                </a:solidFill>
              </a:rPr>
              <a:t>/</a:t>
            </a:r>
            <a:r>
              <a:rPr lang="en-US" sz="2800" dirty="0" err="1">
                <a:solidFill>
                  <a:srgbClr val="027B25"/>
                </a:solidFill>
              </a:rPr>
              <a:t>mondialisering</a:t>
            </a:r>
            <a:endParaRPr lang="en-US" sz="2800" dirty="0">
              <a:solidFill>
                <a:srgbClr val="027B2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 smtClean="0">
                <a:solidFill>
                  <a:srgbClr val="027B25"/>
                </a:solidFill>
              </a:rPr>
              <a:t>Pluriformisering</a:t>
            </a:r>
            <a:r>
              <a:rPr lang="en-US" sz="2800" dirty="0" smtClean="0">
                <a:solidFill>
                  <a:srgbClr val="027B25"/>
                </a:solidFill>
              </a:rPr>
              <a:t> (multi-</a:t>
            </a:r>
            <a:r>
              <a:rPr lang="en-US" sz="2800" dirty="0" err="1" smtClean="0">
                <a:solidFill>
                  <a:srgbClr val="027B25"/>
                </a:solidFill>
              </a:rPr>
              <a:t>culturele</a:t>
            </a:r>
            <a:r>
              <a:rPr lang="en-US" sz="2800" dirty="0" smtClean="0">
                <a:solidFill>
                  <a:srgbClr val="027B25"/>
                </a:solidFill>
              </a:rPr>
              <a:t> </a:t>
            </a:r>
            <a:r>
              <a:rPr lang="en-US" sz="2800" dirty="0" err="1">
                <a:solidFill>
                  <a:srgbClr val="027B25"/>
                </a:solidFill>
              </a:rPr>
              <a:t>samenleving</a:t>
            </a:r>
            <a:r>
              <a:rPr lang="en-US" sz="2800" dirty="0">
                <a:solidFill>
                  <a:srgbClr val="027B25"/>
                </a:solidFill>
              </a:rPr>
              <a:t>)</a:t>
            </a:r>
            <a:endParaRPr lang="en-US" sz="2800" dirty="0">
              <a:solidFill>
                <a:srgbClr val="027B25"/>
              </a:solidFill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>
                <a:solidFill>
                  <a:srgbClr val="027B25"/>
                </a:solidFill>
                <a:sym typeface="Wingdings" pitchFamily="2" charset="2"/>
              </a:rPr>
              <a:t>Economisch</a:t>
            </a:r>
            <a:r>
              <a:rPr lang="en-US" sz="2800" dirty="0">
                <a:solidFill>
                  <a:srgbClr val="027B25"/>
                </a:solidFill>
                <a:sym typeface="Wingdings" pitchFamily="2" charset="2"/>
              </a:rPr>
              <a:t>/</a:t>
            </a:r>
            <a:r>
              <a:rPr lang="en-US" sz="2800" dirty="0" err="1">
                <a:solidFill>
                  <a:srgbClr val="027B25"/>
                </a:solidFill>
                <a:sym typeface="Wingdings" pitchFamily="2" charset="2"/>
              </a:rPr>
              <a:t>markt-denken</a:t>
            </a:r>
            <a:endParaRPr lang="en-US" sz="2800" dirty="0">
              <a:solidFill>
                <a:srgbClr val="027B25"/>
              </a:solidFill>
              <a:sym typeface="Wingdings" pitchFamily="2" charset="2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>
                <a:solidFill>
                  <a:srgbClr val="027B25"/>
                </a:solidFill>
                <a:sym typeface="Wingdings" pitchFamily="2" charset="2"/>
              </a:rPr>
              <a:t>Geen</a:t>
            </a:r>
            <a:r>
              <a:rPr lang="en-US" sz="2800" dirty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27B25"/>
                </a:solidFill>
                <a:sym typeface="Wingdings" pitchFamily="2" charset="2"/>
              </a:rPr>
              <a:t>grote</a:t>
            </a:r>
            <a:r>
              <a:rPr lang="en-US" sz="2800" dirty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27B25"/>
                </a:solidFill>
                <a:sym typeface="Wingdings" pitchFamily="2" charset="2"/>
              </a:rPr>
              <a:t>verhalen</a:t>
            </a:r>
            <a:r>
              <a:rPr lang="en-US" sz="2800" dirty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meer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 – of 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toch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 (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metamodernisme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) 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rgbClr val="027B25"/>
              </a:solidFill>
              <a:sym typeface="Wingdings" pitchFamily="2" charset="2"/>
              <a:hlinkClick r:id="rId3"/>
            </a:endParaRP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  <a:hlinkClick r:id="rId3"/>
              </a:rPr>
              <a:t>YouTube - Moments in History - The Fall of the Berlin Wall</a:t>
            </a:r>
            <a:endParaRPr lang="nl-NL" sz="2800" dirty="0">
              <a:solidFill>
                <a:srgbClr val="027B2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7110"/>
            <a:ext cx="1544948" cy="22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8853"/>
            <a:ext cx="2774202" cy="127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90391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Kenmerken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38015"/>
            <a:ext cx="505090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027B25"/>
                </a:solidFill>
              </a:rPr>
              <a:t>Beeld</a:t>
            </a:r>
            <a:r>
              <a:rPr lang="en-US" sz="2800" dirty="0" smtClean="0">
                <a:solidFill>
                  <a:srgbClr val="027B25"/>
                </a:solidFill>
              </a:rPr>
              <a:t>- en </a:t>
            </a:r>
            <a:r>
              <a:rPr lang="en-US" sz="2800" dirty="0" err="1" smtClean="0">
                <a:solidFill>
                  <a:srgbClr val="027B25"/>
                </a:solidFill>
              </a:rPr>
              <a:t>informatiecultuur</a:t>
            </a:r>
            <a:endParaRPr lang="en-US" sz="2800" dirty="0" smtClean="0">
              <a:solidFill>
                <a:srgbClr val="027B2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027B25"/>
                </a:solidFill>
              </a:rPr>
              <a:t>Materialisme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vs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spiritualiteit</a:t>
            </a:r>
            <a:endParaRPr lang="en-US" sz="2800" dirty="0" smtClean="0">
              <a:solidFill>
                <a:srgbClr val="027B25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Tolerantie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/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onverschillig-heid</a:t>
            </a:r>
            <a:endParaRPr lang="en-US" sz="2800" dirty="0" smtClean="0">
              <a:solidFill>
                <a:srgbClr val="027B25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Sceptisch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denken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(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geen</a:t>
            </a:r>
            <a:r>
              <a:rPr lang="en-US" sz="2800" dirty="0" smtClean="0">
                <a:solidFill>
                  <a:srgbClr val="027B25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27B25"/>
                </a:solidFill>
                <a:sym typeface="Wingdings" pitchFamily="2" charset="2"/>
              </a:rPr>
              <a:t>vooruitgangsdenken</a:t>
            </a:r>
            <a:r>
              <a:rPr lang="en-US" dirty="0" smtClean="0">
                <a:solidFill>
                  <a:srgbClr val="027B25"/>
                </a:solidFill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27B25"/>
                </a:solidFill>
                <a:sym typeface="Wingdings" pitchFamily="2" charset="2"/>
              </a:rPr>
              <a:t>Relativisme</a:t>
            </a:r>
            <a:r>
              <a:rPr lang="en-US" dirty="0" smtClean="0">
                <a:solidFill>
                  <a:srgbClr val="027B25"/>
                </a:solidFill>
                <a:sym typeface="Wingdings" pitchFamily="2" charset="2"/>
              </a:rPr>
              <a:t>/</a:t>
            </a:r>
            <a:r>
              <a:rPr lang="en-US" dirty="0" err="1" smtClean="0">
                <a:solidFill>
                  <a:srgbClr val="027B25"/>
                </a:solidFill>
                <a:sym typeface="Wingdings" pitchFamily="2" charset="2"/>
              </a:rPr>
              <a:t>exclusivisme</a:t>
            </a:r>
            <a:endParaRPr lang="en-US" dirty="0">
              <a:solidFill>
                <a:srgbClr val="027B25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nl-NL" sz="2800" dirty="0" smtClean="0">
              <a:solidFill>
                <a:srgbClr val="027B25"/>
              </a:solidFill>
              <a:sym typeface="Wingdings" pitchFamily="2" charset="2"/>
            </a:endParaRPr>
          </a:p>
        </p:txBody>
      </p:sp>
      <p:pic>
        <p:nvPicPr>
          <p:cNvPr id="21509" name="Picture 10" descr="http://api.ning.com/files/NXlWjTdaeybzcACs0nVCi8H2CMjej1ff3hxoGMGc5Hwsg5sBaUQN1Y96HlNx-2enDp47mbopB9Asj0Bu79rvdXVZcHaxhiBb/FokkeSukke2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7860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6" y="332656"/>
            <a:ext cx="2193032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Saxion_Powerpoint_INT</Template>
  <TotalTime>0</TotalTime>
  <Words>220</Words>
  <Application>Microsoft Office PowerPoint</Application>
  <PresentationFormat>Diavoorstelling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Lucida Sans Unicode</vt:lpstr>
      <vt:lpstr>Wingdings</vt:lpstr>
      <vt:lpstr>Wingdings 3</vt:lpstr>
      <vt:lpstr>Saxion_Powerpoint_INT</vt:lpstr>
      <vt:lpstr>De samenleving van nu</vt:lpstr>
      <vt:lpstr>Ik weet wie jij bent……</vt:lpstr>
      <vt:lpstr>Samenleving NU!</vt:lpstr>
      <vt:lpstr>PowerPoint-presentatie</vt:lpstr>
      <vt:lpstr>PowerPoint-presentatie</vt:lpstr>
      <vt:lpstr>PowerPoint-presentatie</vt:lpstr>
      <vt:lpstr>Post moderne samenleving</vt:lpstr>
      <vt:lpstr>Kenmerken</vt:lpstr>
      <vt:lpstr>Kenmerken </vt:lpstr>
      <vt:lpstr>Individualisme</vt:lpstr>
      <vt:lpstr>PowerPoint-presentatie</vt:lpstr>
      <vt:lpstr>Wij-zij, en alles voor iedereen</vt:lpstr>
      <vt:lpstr>Het zijn net mensen……</vt:lpstr>
      <vt:lpstr>Waar doe jij je boodschappen? </vt:lpstr>
      <vt:lpstr>Secularisatie</vt:lpstr>
      <vt:lpstr>Typisch Nederlands??????</vt:lpstr>
      <vt:lpstr>What Happened?</vt:lpstr>
    </vt:vector>
  </TitlesOfParts>
  <Company>Beheer informatica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Hogeschool Edith Stein /OCT</dc:creator>
  <cp:lastModifiedBy>Sander Kamphuis</cp:lastModifiedBy>
  <cp:revision>49</cp:revision>
  <dcterms:created xsi:type="dcterms:W3CDTF">2009-01-19T12:15:34Z</dcterms:created>
  <dcterms:modified xsi:type="dcterms:W3CDTF">2018-11-15T13:33:06Z</dcterms:modified>
</cp:coreProperties>
</file>