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1"/>
  </p:sldMasterIdLst>
  <p:notesMasterIdLst>
    <p:notesMasterId r:id="rId10"/>
  </p:notesMasterIdLst>
  <p:sldIdLst>
    <p:sldId id="260" r:id="rId2"/>
    <p:sldId id="280" r:id="rId3"/>
    <p:sldId id="282" r:id="rId4"/>
    <p:sldId id="295" r:id="rId5"/>
    <p:sldId id="297" r:id="rId6"/>
    <p:sldId id="298" r:id="rId7"/>
    <p:sldId id="294" r:id="rId8"/>
    <p:sldId id="293" r:id="rId9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7B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03E25A-109F-4F8B-AD34-41BA9930AC19}" type="datetimeFigureOut">
              <a:rPr lang="en-NL" smtClean="0"/>
              <a:t>11/30/2021</a:t>
            </a:fld>
            <a:endParaRPr lang="en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4D16E6-0626-4A48-B6B3-34A92E984113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289693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Voorstellen</a:t>
            </a:r>
          </a:p>
          <a:p>
            <a:r>
              <a:rPr lang="nl-NL" dirty="0">
                <a:solidFill>
                  <a:srgbClr val="000000"/>
                </a:solidFill>
                <a:latin typeface="Calibri" panose="020F0502020204030204" pitchFamily="34" charset="0"/>
              </a:rPr>
              <a:t>Hoe gaat het met de groepjes? Graag in groepjes zitten.</a:t>
            </a:r>
            <a:endParaRPr lang="nl-NL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4D16E6-0626-4A48-B6B3-34A92E984113}" type="slidenum">
              <a:rPr lang="en-NL" smtClean="0"/>
              <a:t>1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791885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SAX_PPT_UAS_Achtergro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93504" y="1268761"/>
            <a:ext cx="6154960" cy="1080120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627784" y="2420888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404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028384" y="6356350"/>
            <a:ext cx="65841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0A125AD-A979-43AC-9F68-E2482D58BE2B}" type="slidenum">
              <a:rPr lang="nl-NL" smtClean="0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6206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028384" y="6356350"/>
            <a:ext cx="65841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0EBFA15-F34F-4E05-9BDA-55314617DAF0}" type="slidenum">
              <a:rPr lang="nl-NL" smtClean="0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9635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028384" y="6356350"/>
            <a:ext cx="65841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533B42E-155B-446B-A081-CF1026EE26B1}" type="slidenum">
              <a:rPr lang="nl-NL" smtClean="0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0321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028384" y="6356350"/>
            <a:ext cx="65841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2186120-F800-455E-9CA0-97889EA9F2AA}" type="slidenum">
              <a:rPr lang="nl-NL" smtClean="0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0519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2" descr="SAX_PPT_UAS_Achtergro10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86"/>
          <a:stretch/>
        </p:blipFill>
        <p:spPr bwMode="auto">
          <a:xfrm>
            <a:off x="0" y="0"/>
            <a:ext cx="9144000" cy="6063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853A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028384" y="6356350"/>
            <a:ext cx="65841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9A106CE-AC06-4473-A2A3-C6035B1C947B}" type="slidenum">
              <a:rPr lang="nl-NL" smtClean="0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7022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028384" y="6356350"/>
            <a:ext cx="65841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F2758A6-A524-4C35-86FD-241532419EEC}" type="slidenum">
              <a:rPr lang="nl-NL" smtClean="0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9614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2" descr="SAX_PPT_UAS_Achtergro10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86"/>
          <a:stretch/>
        </p:blipFill>
        <p:spPr bwMode="auto">
          <a:xfrm>
            <a:off x="0" y="0"/>
            <a:ext cx="9144000" cy="6063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853A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028384" y="6356350"/>
            <a:ext cx="65841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5B36D24-AA32-41E5-9020-D242619533D5}" type="slidenum">
              <a:rPr lang="nl-NL" smtClean="0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3779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028384" y="6356350"/>
            <a:ext cx="65841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ADE60D0-C19C-4C60-B553-AEC146528AA1}" type="slidenum">
              <a:rPr lang="nl-NL" smtClean="0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792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028384" y="6356350"/>
            <a:ext cx="65841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6999565-0C0A-4498-B3F7-60473A08BB64}" type="slidenum">
              <a:rPr lang="nl-NL" smtClean="0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919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028384" y="6356350"/>
            <a:ext cx="65841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0B345A1-889F-4943-99D9-45A8802E2967}" type="slidenum">
              <a:rPr lang="nl-NL" smtClean="0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9404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3" descr="SAX_PPT_UAS_Achtergro6.jpg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20"/>
          <a:stretch/>
        </p:blipFill>
        <p:spPr bwMode="auto">
          <a:xfrm>
            <a:off x="0" y="0"/>
            <a:ext cx="9144000" cy="6143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2699792" y="274638"/>
            <a:ext cx="59870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028384" y="6356350"/>
            <a:ext cx="65841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DA7DC05-E1ED-4FA7-B01B-5C4329C6F8A7}" type="slidenum">
              <a:rPr lang="nl-NL" smtClean="0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3829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72094" y="188640"/>
            <a:ext cx="6154960" cy="108012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/>
              <a:t>De samenleving van nu</a:t>
            </a:r>
          </a:p>
        </p:txBody>
      </p:sp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>
          <a:xfrm>
            <a:off x="2915816" y="1100336"/>
            <a:ext cx="6400800" cy="1752600"/>
          </a:xfrm>
        </p:spPr>
        <p:txBody>
          <a:bodyPr/>
          <a:lstStyle/>
          <a:p>
            <a:r>
              <a:rPr lang="nl-NL" dirty="0"/>
              <a:t>Trends &amp; ontwikkelingen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780928"/>
            <a:ext cx="2583768" cy="313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32066"/>
            <a:ext cx="4824536" cy="4093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2" descr="http://members.casema.nl/wpjansen/evoluti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743" y="1359246"/>
            <a:ext cx="7929563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7"/>
          <p:cNvSpPr txBox="1">
            <a:spLocks noChangeArrowheads="1"/>
          </p:cNvSpPr>
          <p:nvPr/>
        </p:nvSpPr>
        <p:spPr>
          <a:xfrm>
            <a:off x="616743" y="5164225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FF8D3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nl-NL" sz="5400" dirty="0">
                <a:solidFill>
                  <a:schemeClr val="accent2"/>
                </a:solidFill>
              </a:rPr>
              <a:t>Samenleving NU!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Missing_Li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1112" y="1268760"/>
            <a:ext cx="6686699" cy="3391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Rectangle 7"/>
          <p:cNvSpPr>
            <a:spLocks noGrp="1" noChangeArrowheads="1"/>
          </p:cNvSpPr>
          <p:nvPr>
            <p:ph type="title"/>
          </p:nvPr>
        </p:nvSpPr>
        <p:spPr>
          <a:xfrm>
            <a:off x="539552" y="4941168"/>
            <a:ext cx="8183562" cy="105092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nl-NL" sz="5400" dirty="0">
                <a:solidFill>
                  <a:schemeClr val="accent2"/>
                </a:solidFill>
              </a:rPr>
              <a:t>Samenleving NU!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75F48-C0BF-4E1D-B567-0DD31D2E2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053E04-E3AD-4D86-AA5A-E6FD2A7D92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Wat is nu jullie beeld van de virtuele school? Wat hebben jullie tot nu toe gedaan? </a:t>
            </a:r>
          </a:p>
          <a:p>
            <a:endParaRPr lang="nl-NL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Welke rol speelt levensbeschouwing daarin?</a:t>
            </a:r>
            <a:br>
              <a:rPr lang="nl-NL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nl-NL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"Ja maar in mijn ideale school hebben we helemaal geen levensbeschouwing, dat is zo saai“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dirty="0" err="1">
                <a:solidFill>
                  <a:srgbClr val="000000"/>
                </a:solidFill>
                <a:latin typeface="Calibri" panose="020F0502020204030204" pitchFamily="34" charset="0"/>
              </a:rPr>
              <a:t>Levens-beschouwen</a:t>
            </a:r>
            <a:endParaRPr lang="nl-NL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Visie op mens en maatschappij is van invloed op onderwijs (lesgeven / team)</a:t>
            </a:r>
          </a:p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414507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07B7B-EE56-407E-B3F3-7B928435F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Reflectie op de beroepsidentiteit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D604F-6B53-4F0E-A0FA-9CA3B5FFC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nl-NL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 huidige (kosmopolitische/ postmoderne) samenleving in relatie tot </a:t>
            </a:r>
            <a:r>
              <a:rPr lang="nl-NL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mijzelf</a:t>
            </a:r>
            <a:br>
              <a:rPr lang="nl-NL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nl-NL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nl-NL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​</a:t>
            </a:r>
            <a:r>
              <a:rPr lang="nl-NL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 </a:t>
            </a:r>
            <a:r>
              <a:rPr lang="nl-NL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basisschool </a:t>
            </a:r>
            <a:r>
              <a:rPr lang="nl-NL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 de huidige samenleving </a:t>
            </a:r>
            <a:br>
              <a:rPr lang="nl-NL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nl-NL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nl-NL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Mijn (denominatieve/levensbeschouwelijke) </a:t>
            </a:r>
            <a:r>
              <a:rPr lang="nl-NL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ambitie / verlangens </a:t>
            </a:r>
            <a:r>
              <a:rPr lang="nl-NL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 een basisschool </a:t>
            </a:r>
          </a:p>
          <a:p>
            <a:pPr marL="0" indent="0">
              <a:buNone/>
            </a:pPr>
            <a:endParaRPr lang="en-NL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26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9D0AA-364B-46CD-8450-A0382C824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AD28D-4C32-435B-BAEA-C4788F406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lnSpcReduction="10000"/>
          </a:bodyPr>
          <a:lstStyle/>
          <a:p>
            <a:pPr>
              <a:lnSpc>
                <a:spcPct val="170000"/>
              </a:lnSpc>
            </a:pPr>
            <a:r>
              <a:rPr lang="nl-NL" sz="1600" dirty="0"/>
              <a:t>Wat kenmerkt volgens jullie (en volgens bronnen) de hedendaagse maatschappij? </a:t>
            </a:r>
            <a:br>
              <a:rPr lang="nl-NL" sz="1600" dirty="0"/>
            </a:br>
            <a:endParaRPr lang="nl-NL" sz="1600" dirty="0"/>
          </a:p>
          <a:p>
            <a:pPr>
              <a:lnSpc>
                <a:spcPct val="170000"/>
              </a:lnSpc>
            </a:pPr>
            <a:r>
              <a:rPr lang="nl-NL" sz="1600" dirty="0"/>
              <a:t>Wat betekent dat voor jullie ideale school – gericht op toekomstbestendig onderwijs? </a:t>
            </a:r>
            <a:r>
              <a:rPr lang="nl-NL" sz="1600" i="1" dirty="0"/>
              <a:t>Missie en visie </a:t>
            </a:r>
          </a:p>
          <a:p>
            <a:pPr lvl="1">
              <a:lnSpc>
                <a:spcPct val="170000"/>
              </a:lnSpc>
            </a:pPr>
            <a:r>
              <a:rPr lang="nl-NL" sz="1400" dirty="0"/>
              <a:t>Hoe verhoudt jullie school zich tot die maatschappij? (maatschappelijke identiteit) </a:t>
            </a:r>
          </a:p>
          <a:p>
            <a:pPr lvl="1">
              <a:lnSpc>
                <a:spcPct val="170000"/>
              </a:lnSpc>
            </a:pPr>
            <a:r>
              <a:rPr lang="nl-NL" sz="1400" dirty="0">
                <a:sym typeface="Wingdings" panose="05000000000000000000" pitchFamily="2" charset="2"/>
              </a:rPr>
              <a:t>Hoe beïnvloedt dat jullie pedagogische identiteit, didactische identiteit en denominatie?</a:t>
            </a:r>
          </a:p>
          <a:p>
            <a:pPr lvl="1">
              <a:lnSpc>
                <a:spcPct val="170000"/>
              </a:lnSpc>
            </a:pPr>
            <a:r>
              <a:rPr lang="nl-NL" sz="1400" dirty="0">
                <a:sym typeface="Wingdings" panose="05000000000000000000" pitchFamily="2" charset="2"/>
              </a:rPr>
              <a:t>En jouzelf als professional (met hart en ziel), je professionele identiteit  persoonlijke reflectie </a:t>
            </a:r>
            <a:br>
              <a:rPr lang="nl-NL" sz="1400" dirty="0">
                <a:sym typeface="Wingdings" panose="05000000000000000000" pitchFamily="2" charset="2"/>
              </a:rPr>
            </a:br>
            <a:endParaRPr lang="nl-NL" sz="1400" dirty="0">
              <a:sym typeface="Wingdings" panose="05000000000000000000" pitchFamily="2" charset="2"/>
            </a:endParaRPr>
          </a:p>
          <a:p>
            <a:pPr marL="457200" lvl="1" indent="0">
              <a:lnSpc>
                <a:spcPct val="170000"/>
              </a:lnSpc>
              <a:buNone/>
            </a:pPr>
            <a:r>
              <a:rPr lang="nl-NL" sz="1400" dirty="0">
                <a:sym typeface="Wingdings" panose="05000000000000000000" pitchFamily="2" charset="2"/>
              </a:rPr>
              <a:t>Wat vinden jullie belangrijk? Waar willen jullie op inspelen met jullie ideale onderwijs? Wie of wat inspireert jullie hierin? </a:t>
            </a:r>
          </a:p>
        </p:txBody>
      </p:sp>
    </p:spTree>
    <p:extLst>
      <p:ext uri="{BB962C8B-B14F-4D97-AF65-F5344CB8AC3E}">
        <p14:creationId xmlns:p14="http://schemas.microsoft.com/office/powerpoint/2010/main" val="358099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81269-AA56-479F-B2A7-56DC39E73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Kenmerken van een postmoderne samenleving waarin zo weinig zeker is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E7C68-7ECD-4DD6-BD41-52C15D7AA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1399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nl-NL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Zie de tekst “</a:t>
            </a:r>
            <a:r>
              <a:rPr lang="nl-NL" sz="1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postmodernise</a:t>
            </a:r>
            <a:r>
              <a:rPr lang="nl-NL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, een potpourri van gedachten”. Lees vanaf de (post)moderne mens, en vervolgens in je subgroep: </a:t>
            </a:r>
            <a:br>
              <a:rPr lang="nl-NL" sz="18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nl-NL" sz="18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nl-NL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geen universeel geloof</a:t>
            </a:r>
            <a:r>
              <a:rPr lang="nl-NL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of alomvattende ideologie &amp; allerlei levensbeschouwingen door elkaar &amp; chaos en versnippering &amp; m</a:t>
            </a:r>
            <a:r>
              <a:rPr lang="nl-NL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ensen gaan op zoek naar </a:t>
            </a:r>
            <a:r>
              <a:rPr lang="nl-NL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eigen invulling </a:t>
            </a:r>
            <a:r>
              <a:rPr lang="nl-NL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nl-NL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endParaRPr lang="nl-NL" sz="1800" b="1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nl-NL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geen absolute waarheid en gezag </a:t>
            </a:r>
            <a:r>
              <a:rPr lang="nl-NL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meer  &amp; g</a:t>
            </a:r>
            <a:r>
              <a:rPr lang="nl-NL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evoel en ervaring zijn de norm &amp; </a:t>
            </a:r>
            <a:r>
              <a:rPr lang="nl-NL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geen fundamentele normen en waarden </a:t>
            </a:r>
            <a:r>
              <a:rPr lang="nl-NL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meer zijn &amp; tolerantie/ onverschilligheid</a:t>
            </a:r>
            <a:br>
              <a:rPr lang="nl-NL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nl-NL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endParaRPr lang="nl-NL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nl-NL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Beeld- en informatiecultuur</a:t>
            </a:r>
            <a:br>
              <a:rPr lang="nl-NL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endParaRPr lang="nl-NL" sz="1800" b="1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nl-NL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Consumptie maatschappij </a:t>
            </a:r>
            <a:br>
              <a:rPr lang="nl-NL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endParaRPr lang="nl-NL" sz="18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nl-NL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G</a:t>
            </a:r>
            <a:r>
              <a:rPr lang="nl-NL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een vertrouwen </a:t>
            </a:r>
            <a:r>
              <a:rPr lang="nl-NL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in de toekomst meer – </a:t>
            </a:r>
            <a:r>
              <a:rPr lang="nl-NL" sz="1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globalisering – </a:t>
            </a:r>
            <a:r>
              <a:rPr lang="nl-NL" sz="18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pluriformisering</a:t>
            </a:r>
            <a:r>
              <a:rPr lang="nl-NL" sz="1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– kosmopolitisme (wereldburgerschap)</a:t>
            </a:r>
            <a:endParaRPr lang="nl-NL" sz="1800" b="1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nl-NL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nl-NL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……… (wat zijn volgens jullie nog meer kenmerken van deze samenleving (of die van de nabije toekomst)?</a:t>
            </a:r>
            <a:br>
              <a:rPr lang="nl-NL" sz="18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nl-NL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A) Beschrijf in eigen woorde</a:t>
            </a:r>
            <a:r>
              <a:rPr lang="nl-NL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n wat met deze kenmerken wordt bedoeld. B) Herkennen jullie deze tendens in jullie eigen levens? C) Wat betekent dit voor jullie ideale school? </a:t>
            </a:r>
            <a:endParaRPr lang="nl-NL" sz="18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36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Individualisme – kosmopolitisme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4864"/>
            <a:ext cx="381000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Kosmopolitisme voor thuisblijvers - Vrijzinnigen Nederland">
            <a:extLst>
              <a:ext uri="{FF2B5EF4-FFF2-40B4-BE49-F238E27FC236}">
                <a16:creationId xmlns:a16="http://schemas.microsoft.com/office/drawing/2014/main" id="{30CD70C4-DC4A-4AAD-9E81-6CAC4A1BB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853" y="2636912"/>
            <a:ext cx="4655418" cy="310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11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xion_Powerpoint_INT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ucida Sans Unicode 2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Saxion_Powerpoint_INT</Template>
  <TotalTime>0</TotalTime>
  <Words>389</Words>
  <Application>Microsoft Office PowerPoint</Application>
  <PresentationFormat>On-screen Show (4:3)</PresentationFormat>
  <Paragraphs>34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Lucida Sans Unicode</vt:lpstr>
      <vt:lpstr>Times New Roman</vt:lpstr>
      <vt:lpstr>Wingdings</vt:lpstr>
      <vt:lpstr>Saxion_Powerpoint_INT</vt:lpstr>
      <vt:lpstr>De samenleving van nu</vt:lpstr>
      <vt:lpstr>PowerPoint Presentation</vt:lpstr>
      <vt:lpstr>Samenleving NU!</vt:lpstr>
      <vt:lpstr>PowerPoint Presentation</vt:lpstr>
      <vt:lpstr>Reflectie op de beroepsidentiteit</vt:lpstr>
      <vt:lpstr>PowerPoint Presentation</vt:lpstr>
      <vt:lpstr>Kenmerken van een postmoderne samenleving waarin zo weinig zeker is</vt:lpstr>
      <vt:lpstr>Individualisme – kosmopolitisme</vt:lpstr>
    </vt:vector>
  </TitlesOfParts>
  <Company>Beheer informatica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Hogeschool Edith Stein /OCT</dc:creator>
  <cp:lastModifiedBy>Tessa Heethaar</cp:lastModifiedBy>
  <cp:revision>98</cp:revision>
  <dcterms:created xsi:type="dcterms:W3CDTF">2009-01-19T12:15:34Z</dcterms:created>
  <dcterms:modified xsi:type="dcterms:W3CDTF">2021-11-30T09:01:28Z</dcterms:modified>
</cp:coreProperties>
</file>